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71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8.xml" ContentType="application/vnd.openxmlformats-officedocument.theme+xml"/>
  <Override PartName="/ppt/slideLayouts/slideLayout247.xml" ContentType="application/vnd.openxmlformats-officedocument.presentationml.slideLayout+xml"/>
  <Override PartName="/ppt/theme/themeOverride1.xml" ContentType="application/vnd.openxmlformats-officedocument.themeOverride+xml"/>
  <Override PartName="/ppt/tableStyles.xml" ContentType="application/vnd.openxmlformats-officedocument.presentationml.tableStyles+xml"/>
  <Override PartName="/ppt/slideLayouts/slideLayout102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Layouts/slideLayout225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50.xml" ContentType="application/vnd.openxmlformats-officedocument.presentationml.slideLayout+xml"/>
  <Override PartName="/ppt/theme/theme21.xml" ContentType="application/vnd.openxmlformats-officedocument.them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Layouts/slideLayout187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diagrams/drawing3.xml" ContentType="application/vnd.ms-office.drawingml.diagramDrawing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Override6.xml" ContentType="application/vnd.openxmlformats-officedocument.themeOverride+xml"/>
  <Override PartName="/ppt/diagrams/quickStyle3.xml" ContentType="application/vnd.openxmlformats-officedocument.drawingml.diagramStyl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90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16.xml" ContentType="application/vnd.openxmlformats-officedocument.presentationml.slideMaster+xml"/>
  <Override PartName="/ppt/slides/slide22.xml" ContentType="application/vnd.openxmlformats-officedocument.presentationml.slide+xml"/>
  <Override PartName="/ppt/slideLayouts/slideLayout32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19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5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s/slide49.xml" ContentType="application/vnd.openxmlformats-officedocument.presentationml.slide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211.xml" ContentType="application/vnd.openxmlformats-officedocument.presentationml.slideLayout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Layouts/slideLayout4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00.xml" ContentType="application/vnd.openxmlformats-officedocument.presentationml.slideLayout+xml"/>
  <Override PartName="/ppt/diagrams/colors1.xml" ContentType="application/vnd.openxmlformats-officedocument.drawingml.diagramColors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249.xml" ContentType="application/vnd.openxmlformats-officedocument.presentationml.slideLayout+xml"/>
  <Override PartName="/ppt/theme/themeOverride3.xml" ContentType="application/vnd.openxmlformats-officedocument.themeOverride+xml"/>
  <Default Extension="wmf" ContentType="image/x-wmf"/>
  <Override PartName="/ppt/slides/slide41.xml" ContentType="application/vnd.openxmlformats-officedocument.presentationml.slide+xml"/>
  <Override PartName="/ppt/slideLayouts/slideLayout5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s/slide30.xml" ContentType="application/vnd.openxmlformats-officedocument.presentationml.slide+xml"/>
  <Override PartName="/ppt/slideLayouts/slideLayout40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Masters/slideMaster13.xml" ContentType="application/vnd.openxmlformats-officedocument.presentationml.slideMaster+xml"/>
  <Override PartName="/ppt/slideLayouts/slideLayout20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23.xml" ContentType="application/vnd.openxmlformats-officedocument.theme+xml"/>
  <Override PartName="/ppt/diagrams/layout3.xml" ContentType="application/vnd.openxmlformats-officedocument.drawingml.diagramLayout+xml"/>
  <Override PartName="/ppt/notesSlides/notesSlide9.xml" ContentType="application/vnd.openxmlformats-officedocument.presentationml.notesSlide+xml"/>
  <Override PartName="/ppt/slideLayouts/slideLayout89.xml" ContentType="application/vnd.openxmlformats-officedocument.presentationml.slideLayout+xml"/>
  <Override PartName="/ppt/theme/theme12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241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46.xml" ContentType="application/vnd.openxmlformats-officedocument.presentationml.slide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Masters/slideMaster18.xml" ContentType="application/vnd.openxmlformats-officedocument.presentationml.slideMaster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Layouts/slideLayout3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7.xml" ContentType="application/vnd.openxmlformats-officedocument.theme+xml"/>
  <Override PartName="/ppt/slideLayouts/slideLayout23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Masters/slideMaster21.xml" ContentType="application/vnd.openxmlformats-officedocument.presentationml.slideMaster+xml"/>
  <Override PartName="/ppt/slideLayouts/slideLayout224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slideLayouts/slideLayout213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9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20.xml" ContentType="application/vnd.openxmlformats-officedocument.them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75.xml" ContentType="application/vnd.openxmlformats-officedocument.presentationml.slideLayout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Override5.xml" ContentType="application/vnd.openxmlformats-officedocument.themeOverride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Masters/slideMaster15.xml" ContentType="application/vnd.openxmlformats-officedocument.presentationml.slide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54.xml" ContentType="application/vnd.openxmlformats-officedocument.presentationml.slideLayout+xml"/>
  <Override PartName="/ppt/theme/theme14.xml" ContentType="application/vnd.openxmlformats-officedocument.theme+xml"/>
  <Override PartName="/ppt/slideLayouts/slideLayout243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Layouts/slideLayout232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s/slide48.xml" ContentType="application/vnd.openxmlformats-officedocument.presentationml.slide+xml"/>
  <Override PartName="/ppt/slideLayouts/slideLayout58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94.xml" ContentType="application/vnd.openxmlformats-officedocument.presentationml.slideLayout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19.xml" ContentType="application/vnd.openxmlformats-officedocument.theme+xml"/>
  <Override PartName="/ppt/slideLayouts/slideLayout248.xml" ContentType="application/vnd.openxmlformats-officedocument.presentationml.slideLayout+xml"/>
  <Override PartName="/ppt/theme/themeOverride2.xml" ContentType="application/vnd.openxmlformats-officedocument.themeOverride+xml"/>
  <Override PartName="/ppt/slides/slide40.xml" ContentType="application/vnd.openxmlformats-officedocument.presentationml.slide+xml"/>
  <Override PartName="/ppt/slideLayouts/slideLayout50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215.xml" ContentType="application/vnd.openxmlformats-officedocument.presentationml.slideLayout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diagrams/layout2.xml" ContentType="application/vnd.openxmlformats-officedocument.drawingml.diagramLayout+xml"/>
  <Override PartName="/ppt/slideLayouts/slideLayout9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51.xml" ContentType="application/vnd.openxmlformats-officedocument.presentationml.slideLayout+xml"/>
  <Override PartName="/ppt/theme/theme22.xml" ContentType="application/vnd.openxmlformats-officedocument.theme+xml"/>
  <Override PartName="/ppt/diagrams/data3.xml" ContentType="application/vnd.openxmlformats-officedocument.drawingml.diagramData+xml"/>
  <Override PartName="/ppt/handoutMasters/handoutMaster1.xml" ContentType="application/vnd.openxmlformats-officedocument.presentationml.handoutMaster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240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Override7.xml" ContentType="application/vnd.openxmlformats-officedocument.themeOverr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s/slide34.xml" ContentType="application/vnd.openxmlformats-officedocument.presentationml.slide+xml"/>
  <Override PartName="/ppt/slideLayouts/slideLayout44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91.xml" ContentType="application/vnd.openxmlformats-officedocument.presentationml.slideLayout+xml"/>
  <Default Extension="rels" ContentType="application/vnd.openxmlformats-package.relationships+xml"/>
  <Override PartName="/ppt/slideMasters/slideMaster17.xml" ContentType="application/vnd.openxmlformats-officedocument.presentationml.slideMaster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6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Masters/slideMaster20.xml" ContentType="application/vnd.openxmlformats-officedocument.presentationml.slideMaster+xml"/>
  <Override PartName="/ppt/theme/theme8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85.xml" ContentType="application/vnd.openxmlformats-officedocument.presentationml.slideLayout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diagrams/drawing1.xml" ContentType="application/vnd.ms-office.drawingml.diagramDrawing+xml"/>
  <Override PartName="/ppt/slideLayouts/slideLayout1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52.xml" ContentType="application/vnd.openxmlformats-officedocument.presentationml.slideLayout+xml"/>
  <Default Extension="jpeg" ContentType="image/jpeg"/>
  <Override PartName="/ppt/theme/themeOverride4.xml" ContentType="application/vnd.openxmlformats-officedocument.themeOverride+xml"/>
  <Override PartName="/ppt/diagrams/quickStyle1.xml" ContentType="application/vnd.openxmlformats-officedocument.drawingml.diagramStyl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Masters/slideMaster14.xml" ContentType="application/vnd.openxmlformats-officedocument.presentationml.slideMaster+xml"/>
  <Override PartName="/ppt/slides/slide20.xml" ContentType="application/vnd.openxmlformats-officedocument.presentationml.slide+xml"/>
  <Override PartName="/ppt/slideLayouts/slideLayout30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53.xml" ContentType="application/vnd.openxmlformats-officedocument.presentationml.slideLayout+xml"/>
  <Override PartName="/ppt/notesSlides/notesSlide11.xml" ContentType="application/vnd.openxmlformats-officedocument.presentationml.notesSlide+xml"/>
  <Override PartName="/ppt/theme/theme13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Layouts/slideLayout57.xml" ContentType="application/vnd.openxmlformats-officedocument.presentationml.slideLayout+xml"/>
  <Override PartName="/ppt/slideLayouts/slideLayout1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Layouts/slideLayout135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Masters/slideMaster19.xml" ContentType="application/vnd.openxmlformats-officedocument.presentationml.slideMaster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6026" r:id="rId2"/>
    <p:sldMasterId id="2147486039" r:id="rId3"/>
    <p:sldMasterId id="2147486106" r:id="rId4"/>
    <p:sldMasterId id="2147491616" r:id="rId5"/>
    <p:sldMasterId id="2147493130" r:id="rId6"/>
    <p:sldMasterId id="2147493182" r:id="rId7"/>
    <p:sldMasterId id="2147499577" r:id="rId8"/>
    <p:sldMasterId id="2147499589" r:id="rId9"/>
    <p:sldMasterId id="2147499602" r:id="rId10"/>
    <p:sldMasterId id="2147499654" r:id="rId11"/>
    <p:sldMasterId id="2147499669" r:id="rId12"/>
    <p:sldMasterId id="2147499682" r:id="rId13"/>
    <p:sldMasterId id="2147499695" r:id="rId14"/>
    <p:sldMasterId id="2147499722" r:id="rId15"/>
    <p:sldMasterId id="2147499746" r:id="rId16"/>
    <p:sldMasterId id="2147499761" r:id="rId17"/>
    <p:sldMasterId id="2147499776" r:id="rId18"/>
    <p:sldMasterId id="2147499791" r:id="rId19"/>
    <p:sldMasterId id="2147499803" r:id="rId20"/>
    <p:sldMasterId id="2147499815" r:id="rId21"/>
  </p:sldMasterIdLst>
  <p:notesMasterIdLst>
    <p:notesMasterId r:id="rId72"/>
  </p:notesMasterIdLst>
  <p:handoutMasterIdLst>
    <p:handoutMasterId r:id="rId73"/>
  </p:handoutMasterIdLst>
  <p:sldIdLst>
    <p:sldId id="752" r:id="rId22"/>
    <p:sldId id="1469" r:id="rId23"/>
    <p:sldId id="1405" r:id="rId24"/>
    <p:sldId id="1468" r:id="rId25"/>
    <p:sldId id="1406" r:id="rId26"/>
    <p:sldId id="1407" r:id="rId27"/>
    <p:sldId id="1408" r:id="rId28"/>
    <p:sldId id="1409" r:id="rId29"/>
    <p:sldId id="1410" r:id="rId30"/>
    <p:sldId id="1411" r:id="rId31"/>
    <p:sldId id="1467" r:id="rId32"/>
    <p:sldId id="1475" r:id="rId33"/>
    <p:sldId id="1476" r:id="rId34"/>
    <p:sldId id="1415" r:id="rId35"/>
    <p:sldId id="1412" r:id="rId36"/>
    <p:sldId id="1413" r:id="rId37"/>
    <p:sldId id="1414" r:id="rId38"/>
    <p:sldId id="1416" r:id="rId39"/>
    <p:sldId id="1417" r:id="rId40"/>
    <p:sldId id="1431" r:id="rId41"/>
    <p:sldId id="1418" r:id="rId42"/>
    <p:sldId id="1419" r:id="rId43"/>
    <p:sldId id="1420" r:id="rId44"/>
    <p:sldId id="1421" r:id="rId45"/>
    <p:sldId id="1422" r:id="rId46"/>
    <p:sldId id="1063" r:id="rId47"/>
    <p:sldId id="1423" r:id="rId48"/>
    <p:sldId id="1439" r:id="rId49"/>
    <p:sldId id="1425" r:id="rId50"/>
    <p:sldId id="1449" r:id="rId51"/>
    <p:sldId id="1428" r:id="rId52"/>
    <p:sldId id="1429" r:id="rId53"/>
    <p:sldId id="1430" r:id="rId54"/>
    <p:sldId id="1442" r:id="rId55"/>
    <p:sldId id="1443" r:id="rId56"/>
    <p:sldId id="1446" r:id="rId57"/>
    <p:sldId id="1447" r:id="rId58"/>
    <p:sldId id="1453" r:id="rId59"/>
    <p:sldId id="1466" r:id="rId60"/>
    <p:sldId id="1465" r:id="rId61"/>
    <p:sldId id="1477" r:id="rId62"/>
    <p:sldId id="1444" r:id="rId63"/>
    <p:sldId id="1450" r:id="rId64"/>
    <p:sldId id="1451" r:id="rId65"/>
    <p:sldId id="1454" r:id="rId66"/>
    <p:sldId id="1455" r:id="rId67"/>
    <p:sldId id="1470" r:id="rId68"/>
    <p:sldId id="1472" r:id="rId69"/>
    <p:sldId id="1473" r:id="rId70"/>
    <p:sldId id="1474" r:id="rId7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000000"/>
    <a:srgbClr val="FF0066"/>
    <a:srgbClr val="FFFFFF"/>
    <a:srgbClr val="FF6600"/>
    <a:srgbClr val="FF9900"/>
    <a:srgbClr val="FFFFCC"/>
    <a:srgbClr val="FFCCFF"/>
    <a:srgbClr val="6600CC"/>
    <a:srgbClr val="FF00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563" autoAdjust="0"/>
    <p:restoredTop sz="86415" autoAdjust="0"/>
  </p:normalViewPr>
  <p:slideViewPr>
    <p:cSldViewPr>
      <p:cViewPr>
        <p:scale>
          <a:sx n="66" d="100"/>
          <a:sy n="66" d="100"/>
        </p:scale>
        <p:origin x="-528" y="36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88" y="517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slide" Target="slides/slide26.xml"/><Relationship Id="rId50" Type="http://schemas.openxmlformats.org/officeDocument/2006/relationships/slide" Target="slides/slide29.xml"/><Relationship Id="rId55" Type="http://schemas.openxmlformats.org/officeDocument/2006/relationships/slide" Target="slides/slide34.xml"/><Relationship Id="rId63" Type="http://schemas.openxmlformats.org/officeDocument/2006/relationships/slide" Target="slides/slide42.xml"/><Relationship Id="rId68" Type="http://schemas.openxmlformats.org/officeDocument/2006/relationships/slide" Target="slides/slide47.xml"/><Relationship Id="rId76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0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53" Type="http://schemas.openxmlformats.org/officeDocument/2006/relationships/slide" Target="slides/slide32.xml"/><Relationship Id="rId58" Type="http://schemas.openxmlformats.org/officeDocument/2006/relationships/slide" Target="slides/slide37.xml"/><Relationship Id="rId66" Type="http://schemas.openxmlformats.org/officeDocument/2006/relationships/slide" Target="slides/slide45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slide" Target="slides/slide28.xml"/><Relationship Id="rId57" Type="http://schemas.openxmlformats.org/officeDocument/2006/relationships/slide" Target="slides/slide36.xml"/><Relationship Id="rId61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openxmlformats.org/officeDocument/2006/relationships/slide" Target="slides/slide31.xml"/><Relationship Id="rId60" Type="http://schemas.openxmlformats.org/officeDocument/2006/relationships/slide" Target="slides/slide39.xml"/><Relationship Id="rId65" Type="http://schemas.openxmlformats.org/officeDocument/2006/relationships/slide" Target="slides/slide44.xml"/><Relationship Id="rId73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slide" Target="slides/slide27.xml"/><Relationship Id="rId56" Type="http://schemas.openxmlformats.org/officeDocument/2006/relationships/slide" Target="slides/slide35.xml"/><Relationship Id="rId64" Type="http://schemas.openxmlformats.org/officeDocument/2006/relationships/slide" Target="slides/slide43.xml"/><Relationship Id="rId69" Type="http://schemas.openxmlformats.org/officeDocument/2006/relationships/slide" Target="slides/slide48.xml"/><Relationship Id="rId77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0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slide" Target="slides/slide25.xml"/><Relationship Id="rId59" Type="http://schemas.openxmlformats.org/officeDocument/2006/relationships/slide" Target="slides/slide38.xml"/><Relationship Id="rId67" Type="http://schemas.openxmlformats.org/officeDocument/2006/relationships/slide" Target="slides/slide46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0.xml"/><Relationship Id="rId54" Type="http://schemas.openxmlformats.org/officeDocument/2006/relationships/slide" Target="slides/slide33.xml"/><Relationship Id="rId62" Type="http://schemas.openxmlformats.org/officeDocument/2006/relationships/slide" Target="slides/slide41.xml"/><Relationship Id="rId70" Type="http://schemas.openxmlformats.org/officeDocument/2006/relationships/slide" Target="slides/slide4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5.xml"/><Relationship Id="rId3" Type="http://schemas.openxmlformats.org/officeDocument/2006/relationships/slide" Target="slides/slide3.xml"/><Relationship Id="rId7" Type="http://schemas.openxmlformats.org/officeDocument/2006/relationships/slide" Target="slides/slide22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18.xml"/><Relationship Id="rId5" Type="http://schemas.openxmlformats.org/officeDocument/2006/relationships/slide" Target="slides/slide16.xml"/><Relationship Id="rId4" Type="http://schemas.openxmlformats.org/officeDocument/2006/relationships/slide" Target="slides/slide4.xml"/><Relationship Id="rId9" Type="http://schemas.openxmlformats.org/officeDocument/2006/relationships/slide" Target="slides/slide5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125A9A-30BF-4AB0-AE78-46675F1FCF2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7ED3896-A0FB-4D76-95AE-7BF41EA0C65A}">
      <dgm:prSet/>
      <dgm:spPr/>
      <dgm:t>
        <a:bodyPr/>
        <a:lstStyle/>
        <a:p>
          <a:r>
            <a:rPr lang="en-IN" dirty="0" smtClean="0">
              <a:solidFill>
                <a:schemeClr val="bg2"/>
              </a:solidFill>
            </a:rPr>
            <a:t> Advances in neuroscience and chip technology now enable to process data in a similar way like brain. These “</a:t>
          </a:r>
          <a:r>
            <a:rPr lang="en-IN" dirty="0" err="1" smtClean="0">
              <a:solidFill>
                <a:schemeClr val="bg2"/>
              </a:solidFill>
            </a:rPr>
            <a:t>neuromorphic</a:t>
          </a:r>
          <a:r>
            <a:rPr lang="en-IN" dirty="0" smtClean="0">
              <a:solidFill>
                <a:schemeClr val="bg2"/>
              </a:solidFill>
            </a:rPr>
            <a:t>” chips will play chess, drive cars reliably in all conditions, and empower </a:t>
          </a:r>
          <a:r>
            <a:rPr lang="en-IN" dirty="0" err="1" smtClean="0">
              <a:solidFill>
                <a:schemeClr val="bg2"/>
              </a:solidFill>
            </a:rPr>
            <a:t>smartphones</a:t>
          </a:r>
          <a:r>
            <a:rPr lang="en-IN" dirty="0" smtClean="0">
              <a:solidFill>
                <a:schemeClr val="bg2"/>
              </a:solidFill>
            </a:rPr>
            <a:t> to act as personal assistants.</a:t>
          </a:r>
        </a:p>
        <a:p>
          <a:endParaRPr lang="en-IN" dirty="0">
            <a:solidFill>
              <a:schemeClr val="bg2"/>
            </a:solidFill>
          </a:endParaRPr>
        </a:p>
      </dgm:t>
    </dgm:pt>
    <dgm:pt modelId="{87C2611C-93C8-4071-BB4E-7B14C4D77F77}" type="parTrans" cxnId="{EEA8A6AE-B777-4D9D-A9B0-8BCFBCBAEAF7}">
      <dgm:prSet/>
      <dgm:spPr/>
      <dgm:t>
        <a:bodyPr/>
        <a:lstStyle/>
        <a:p>
          <a:endParaRPr lang="en-IN"/>
        </a:p>
      </dgm:t>
    </dgm:pt>
    <dgm:pt modelId="{BC3A9DA9-2F87-4787-AD65-E6F1BD02E4BA}" type="sibTrans" cxnId="{EEA8A6AE-B777-4D9D-A9B0-8BCFBCBAEAF7}">
      <dgm:prSet/>
      <dgm:spPr/>
      <dgm:t>
        <a:bodyPr/>
        <a:lstStyle/>
        <a:p>
          <a:endParaRPr lang="en-IN"/>
        </a:p>
      </dgm:t>
    </dgm:pt>
    <dgm:pt modelId="{CE273636-B2F2-409D-8C52-05C38C53E3D7}" type="pres">
      <dgm:prSet presAssocID="{F6125A9A-30BF-4AB0-AE78-46675F1FCF2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56C6C1F5-1D47-4CE7-8CD8-A2D8C90B7EF3}" type="pres">
      <dgm:prSet presAssocID="{97ED3896-A0FB-4D76-95AE-7BF41EA0C65A}" presName="horFlow" presStyleCnt="0"/>
      <dgm:spPr/>
    </dgm:pt>
    <dgm:pt modelId="{66600FCD-54B5-4CA0-941D-D8E157DECDC8}" type="pres">
      <dgm:prSet presAssocID="{97ED3896-A0FB-4D76-95AE-7BF41EA0C65A}" presName="bigChev" presStyleLbl="node1" presStyleIdx="0" presStyleCnt="1" custLinFactNeighborX="855"/>
      <dgm:spPr/>
      <dgm:t>
        <a:bodyPr/>
        <a:lstStyle/>
        <a:p>
          <a:endParaRPr lang="en-IN"/>
        </a:p>
      </dgm:t>
    </dgm:pt>
  </dgm:ptLst>
  <dgm:cxnLst>
    <dgm:cxn modelId="{F5C261DA-3E0D-4485-ADD0-5D365B25512C}" type="presOf" srcId="{F6125A9A-30BF-4AB0-AE78-46675F1FCF22}" destId="{CE273636-B2F2-409D-8C52-05C38C53E3D7}" srcOrd="0" destOrd="0" presId="urn:microsoft.com/office/officeart/2005/8/layout/lProcess3"/>
    <dgm:cxn modelId="{EEA8A6AE-B777-4D9D-A9B0-8BCFBCBAEAF7}" srcId="{F6125A9A-30BF-4AB0-AE78-46675F1FCF22}" destId="{97ED3896-A0FB-4D76-95AE-7BF41EA0C65A}" srcOrd="0" destOrd="0" parTransId="{87C2611C-93C8-4071-BB4E-7B14C4D77F77}" sibTransId="{BC3A9DA9-2F87-4787-AD65-E6F1BD02E4BA}"/>
    <dgm:cxn modelId="{5BA95C54-1902-4C8D-9607-4F3D5C39BBBC}" type="presOf" srcId="{97ED3896-A0FB-4D76-95AE-7BF41EA0C65A}" destId="{66600FCD-54B5-4CA0-941D-D8E157DECDC8}" srcOrd="0" destOrd="0" presId="urn:microsoft.com/office/officeart/2005/8/layout/lProcess3"/>
    <dgm:cxn modelId="{B76DE933-67F9-4933-BF2E-EA726CB2FA2D}" type="presParOf" srcId="{CE273636-B2F2-409D-8C52-05C38C53E3D7}" destId="{56C6C1F5-1D47-4CE7-8CD8-A2D8C90B7EF3}" srcOrd="0" destOrd="0" presId="urn:microsoft.com/office/officeart/2005/8/layout/lProcess3"/>
    <dgm:cxn modelId="{33A8FC89-DEEF-40C3-8004-DBD5A00BF022}" type="presParOf" srcId="{56C6C1F5-1D47-4CE7-8CD8-A2D8C90B7EF3}" destId="{66600FCD-54B5-4CA0-941D-D8E157DECDC8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125A9A-30BF-4AB0-AE78-46675F1FCF2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7ED3896-A0FB-4D76-95AE-7BF41EA0C65A}">
      <dgm:prSet custT="1"/>
      <dgm:spPr/>
      <dgm:t>
        <a:bodyPr/>
        <a:lstStyle/>
        <a:p>
          <a:r>
            <a:rPr lang="en-IN" sz="2400" dirty="0" smtClean="0">
              <a:solidFill>
                <a:schemeClr val="bg2"/>
              </a:solidFill>
            </a:rPr>
            <a:t> </a:t>
          </a:r>
        </a:p>
        <a:p>
          <a:endParaRPr lang="en-IN" sz="2400" dirty="0" smtClean="0">
            <a:solidFill>
              <a:schemeClr val="bg2"/>
            </a:solidFill>
          </a:endParaRPr>
        </a:p>
        <a:p>
          <a:r>
            <a:rPr lang="en-IN" sz="2300" dirty="0" smtClean="0">
              <a:solidFill>
                <a:schemeClr val="bg2"/>
              </a:solidFill>
            </a:rPr>
            <a:t>IBM </a:t>
          </a:r>
          <a:r>
            <a:rPr lang="en-IN" sz="2300" dirty="0" err="1" smtClean="0">
              <a:solidFill>
                <a:schemeClr val="bg2"/>
              </a:solidFill>
            </a:rPr>
            <a:t>TrueNorth</a:t>
          </a:r>
          <a:r>
            <a:rPr lang="en-IN" sz="2300" dirty="0" smtClean="0">
              <a:solidFill>
                <a:schemeClr val="bg2"/>
              </a:solidFill>
            </a:rPr>
            <a:t>  has 4,096 processor cores, which mimic one million human neurons and 256 million synapses, two of the fundamental biological building blocks that make up the human brain. </a:t>
          </a:r>
        </a:p>
        <a:p>
          <a:r>
            <a:rPr lang="en-IN" sz="2400" dirty="0" smtClean="0">
              <a:solidFill>
                <a:schemeClr val="bg2"/>
              </a:solidFill>
            </a:rPr>
            <a:t>This IBM chip can encode data as patterns of pulses, which is similar to one of the many ways neuroscientists think the brain stores information.</a:t>
          </a:r>
        </a:p>
        <a:p>
          <a:endParaRPr lang="en-IN" sz="1700" dirty="0" smtClean="0">
            <a:solidFill>
              <a:schemeClr val="bg2"/>
            </a:solidFill>
          </a:endParaRPr>
        </a:p>
        <a:p>
          <a:endParaRPr lang="en-IN" sz="1700" dirty="0" smtClean="0">
            <a:solidFill>
              <a:schemeClr val="bg2"/>
            </a:solidFill>
          </a:endParaRPr>
        </a:p>
        <a:p>
          <a:endParaRPr lang="en-IN" sz="1700" dirty="0">
            <a:solidFill>
              <a:schemeClr val="bg2"/>
            </a:solidFill>
          </a:endParaRPr>
        </a:p>
      </dgm:t>
    </dgm:pt>
    <dgm:pt modelId="{87C2611C-93C8-4071-BB4E-7B14C4D77F77}" type="parTrans" cxnId="{EEA8A6AE-B777-4D9D-A9B0-8BCFBCBAEAF7}">
      <dgm:prSet/>
      <dgm:spPr/>
      <dgm:t>
        <a:bodyPr/>
        <a:lstStyle/>
        <a:p>
          <a:endParaRPr lang="en-IN"/>
        </a:p>
      </dgm:t>
    </dgm:pt>
    <dgm:pt modelId="{BC3A9DA9-2F87-4787-AD65-E6F1BD02E4BA}" type="sibTrans" cxnId="{EEA8A6AE-B777-4D9D-A9B0-8BCFBCBAEAF7}">
      <dgm:prSet/>
      <dgm:spPr/>
      <dgm:t>
        <a:bodyPr/>
        <a:lstStyle/>
        <a:p>
          <a:endParaRPr lang="en-IN"/>
        </a:p>
      </dgm:t>
    </dgm:pt>
    <dgm:pt modelId="{CE273636-B2F2-409D-8C52-05C38C53E3D7}" type="pres">
      <dgm:prSet presAssocID="{F6125A9A-30BF-4AB0-AE78-46675F1FCF2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56C6C1F5-1D47-4CE7-8CD8-A2D8C90B7EF3}" type="pres">
      <dgm:prSet presAssocID="{97ED3896-A0FB-4D76-95AE-7BF41EA0C65A}" presName="horFlow" presStyleCnt="0"/>
      <dgm:spPr/>
    </dgm:pt>
    <dgm:pt modelId="{66600FCD-54B5-4CA0-941D-D8E157DECDC8}" type="pres">
      <dgm:prSet presAssocID="{97ED3896-A0FB-4D76-95AE-7BF41EA0C65A}" presName="bigChev" presStyleLbl="node1" presStyleIdx="0" presStyleCnt="1" custScaleY="124400" custLinFactNeighborX="-15449" custLinFactNeighborY="4278"/>
      <dgm:spPr/>
      <dgm:t>
        <a:bodyPr/>
        <a:lstStyle/>
        <a:p>
          <a:endParaRPr lang="en-IN"/>
        </a:p>
      </dgm:t>
    </dgm:pt>
  </dgm:ptLst>
  <dgm:cxnLst>
    <dgm:cxn modelId="{AF573405-8772-4C69-BC0B-51DFC715FEE5}" type="presOf" srcId="{F6125A9A-30BF-4AB0-AE78-46675F1FCF22}" destId="{CE273636-B2F2-409D-8C52-05C38C53E3D7}" srcOrd="0" destOrd="0" presId="urn:microsoft.com/office/officeart/2005/8/layout/lProcess3"/>
    <dgm:cxn modelId="{EEA8A6AE-B777-4D9D-A9B0-8BCFBCBAEAF7}" srcId="{F6125A9A-30BF-4AB0-AE78-46675F1FCF22}" destId="{97ED3896-A0FB-4D76-95AE-7BF41EA0C65A}" srcOrd="0" destOrd="0" parTransId="{87C2611C-93C8-4071-BB4E-7B14C4D77F77}" sibTransId="{BC3A9DA9-2F87-4787-AD65-E6F1BD02E4BA}"/>
    <dgm:cxn modelId="{EA6AFAF6-15BC-425E-B884-DA6F35EE7924}" type="presOf" srcId="{97ED3896-A0FB-4D76-95AE-7BF41EA0C65A}" destId="{66600FCD-54B5-4CA0-941D-D8E157DECDC8}" srcOrd="0" destOrd="0" presId="urn:microsoft.com/office/officeart/2005/8/layout/lProcess3"/>
    <dgm:cxn modelId="{18477692-E977-40B9-A96C-4069D2C02A7B}" type="presParOf" srcId="{CE273636-B2F2-409D-8C52-05C38C53E3D7}" destId="{56C6C1F5-1D47-4CE7-8CD8-A2D8C90B7EF3}" srcOrd="0" destOrd="0" presId="urn:microsoft.com/office/officeart/2005/8/layout/lProcess3"/>
    <dgm:cxn modelId="{63A114A7-FA6E-437D-A5B5-63C50985EC51}" type="presParOf" srcId="{56C6C1F5-1D47-4CE7-8CD8-A2D8C90B7EF3}" destId="{66600FCD-54B5-4CA0-941D-D8E157DECDC8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125A9A-30BF-4AB0-AE78-46675F1FCF2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7ED3896-A0FB-4D76-95AE-7BF41EA0C65A}">
      <dgm:prSet custT="1"/>
      <dgm:spPr/>
      <dgm:t>
        <a:bodyPr/>
        <a:lstStyle/>
        <a:p>
          <a:r>
            <a:rPr lang="en-IN" sz="2400" dirty="0" smtClean="0">
              <a:solidFill>
                <a:schemeClr val="bg2"/>
              </a:solidFill>
            </a:rPr>
            <a:t> </a:t>
          </a:r>
        </a:p>
        <a:p>
          <a:endParaRPr lang="en-IN" sz="2400" dirty="0" smtClean="0">
            <a:solidFill>
              <a:schemeClr val="bg2"/>
            </a:solidFill>
          </a:endParaRPr>
        </a:p>
        <a:p>
          <a:r>
            <a:rPr lang="en-IN" sz="2400" dirty="0" smtClean="0">
              <a:solidFill>
                <a:schemeClr val="bg2"/>
              </a:solidFill>
            </a:rPr>
            <a:t>These processors will work on sub-atomic levels based on the principles of quantum mechanics making them much faster</a:t>
          </a:r>
        </a:p>
        <a:p>
          <a:r>
            <a:rPr lang="en-IN" sz="2400" dirty="0" smtClean="0">
              <a:solidFill>
                <a:schemeClr val="bg2"/>
              </a:solidFill>
            </a:rPr>
            <a:t>    Technology could one day lead to machines able to think for themselves</a:t>
          </a:r>
        </a:p>
        <a:p>
          <a:endParaRPr lang="en-IN" sz="2400" dirty="0" smtClean="0">
            <a:solidFill>
              <a:schemeClr val="bg2"/>
            </a:solidFill>
          </a:endParaRPr>
        </a:p>
        <a:p>
          <a:endParaRPr lang="en-IN" sz="1800" dirty="0" smtClean="0">
            <a:solidFill>
              <a:schemeClr val="bg2"/>
            </a:solidFill>
          </a:endParaRPr>
        </a:p>
        <a:p>
          <a:endParaRPr lang="en-IN" sz="1800" dirty="0" smtClean="0">
            <a:solidFill>
              <a:schemeClr val="bg2"/>
            </a:solidFill>
          </a:endParaRPr>
        </a:p>
        <a:p>
          <a:endParaRPr lang="en-IN" sz="1800" dirty="0">
            <a:solidFill>
              <a:schemeClr val="bg2"/>
            </a:solidFill>
          </a:endParaRPr>
        </a:p>
      </dgm:t>
    </dgm:pt>
    <dgm:pt modelId="{87C2611C-93C8-4071-BB4E-7B14C4D77F77}" type="parTrans" cxnId="{EEA8A6AE-B777-4D9D-A9B0-8BCFBCBAEAF7}">
      <dgm:prSet/>
      <dgm:spPr/>
      <dgm:t>
        <a:bodyPr/>
        <a:lstStyle/>
        <a:p>
          <a:endParaRPr lang="en-IN"/>
        </a:p>
      </dgm:t>
    </dgm:pt>
    <dgm:pt modelId="{BC3A9DA9-2F87-4787-AD65-E6F1BD02E4BA}" type="sibTrans" cxnId="{EEA8A6AE-B777-4D9D-A9B0-8BCFBCBAEAF7}">
      <dgm:prSet/>
      <dgm:spPr/>
      <dgm:t>
        <a:bodyPr/>
        <a:lstStyle/>
        <a:p>
          <a:endParaRPr lang="en-IN"/>
        </a:p>
      </dgm:t>
    </dgm:pt>
    <dgm:pt modelId="{CE273636-B2F2-409D-8C52-05C38C53E3D7}" type="pres">
      <dgm:prSet presAssocID="{F6125A9A-30BF-4AB0-AE78-46675F1FCF2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56C6C1F5-1D47-4CE7-8CD8-A2D8C90B7EF3}" type="pres">
      <dgm:prSet presAssocID="{97ED3896-A0FB-4D76-95AE-7BF41EA0C65A}" presName="horFlow" presStyleCnt="0"/>
      <dgm:spPr/>
    </dgm:pt>
    <dgm:pt modelId="{66600FCD-54B5-4CA0-941D-D8E157DECDC8}" type="pres">
      <dgm:prSet presAssocID="{97ED3896-A0FB-4D76-95AE-7BF41EA0C65A}" presName="bigChev" presStyleLbl="node1" presStyleIdx="0" presStyleCnt="1" custLinFactNeighborX="-904"/>
      <dgm:spPr/>
      <dgm:t>
        <a:bodyPr/>
        <a:lstStyle/>
        <a:p>
          <a:endParaRPr lang="en-IN"/>
        </a:p>
      </dgm:t>
    </dgm:pt>
  </dgm:ptLst>
  <dgm:cxnLst>
    <dgm:cxn modelId="{D430D54A-7AFC-4A0D-8392-DB9126B8DA24}" type="presOf" srcId="{97ED3896-A0FB-4D76-95AE-7BF41EA0C65A}" destId="{66600FCD-54B5-4CA0-941D-D8E157DECDC8}" srcOrd="0" destOrd="0" presId="urn:microsoft.com/office/officeart/2005/8/layout/lProcess3"/>
    <dgm:cxn modelId="{AECDC72D-A041-4C68-95C7-04D0A5022BB7}" type="presOf" srcId="{F6125A9A-30BF-4AB0-AE78-46675F1FCF22}" destId="{CE273636-B2F2-409D-8C52-05C38C53E3D7}" srcOrd="0" destOrd="0" presId="urn:microsoft.com/office/officeart/2005/8/layout/lProcess3"/>
    <dgm:cxn modelId="{EEA8A6AE-B777-4D9D-A9B0-8BCFBCBAEAF7}" srcId="{F6125A9A-30BF-4AB0-AE78-46675F1FCF22}" destId="{97ED3896-A0FB-4D76-95AE-7BF41EA0C65A}" srcOrd="0" destOrd="0" parTransId="{87C2611C-93C8-4071-BB4E-7B14C4D77F77}" sibTransId="{BC3A9DA9-2F87-4787-AD65-E6F1BD02E4BA}"/>
    <dgm:cxn modelId="{62A6DB23-23CC-4A1F-AFAA-EB75ADDACA17}" type="presParOf" srcId="{CE273636-B2F2-409D-8C52-05C38C53E3D7}" destId="{56C6C1F5-1D47-4CE7-8CD8-A2D8C90B7EF3}" srcOrd="0" destOrd="0" presId="urn:microsoft.com/office/officeart/2005/8/layout/lProcess3"/>
    <dgm:cxn modelId="{43B3F0B1-9A00-4E89-AE9A-BAF510A2E879}" type="presParOf" srcId="{56C6C1F5-1D47-4CE7-8CD8-A2D8C90B7EF3}" destId="{66600FCD-54B5-4CA0-941D-D8E157DECDC8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6600FCD-54B5-4CA0-941D-D8E157DECDC8}">
      <dsp:nvSpPr>
        <dsp:cNvPr id="0" name=""/>
        <dsp:cNvSpPr/>
      </dsp:nvSpPr>
      <dsp:spPr>
        <a:xfrm>
          <a:off x="0" y="432911"/>
          <a:ext cx="8915400" cy="35661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kern="1200" dirty="0" smtClean="0">
              <a:solidFill>
                <a:schemeClr val="bg2"/>
              </a:solidFill>
            </a:rPr>
            <a:t> Advances in neuroscience and chip technology now enable to process data in a similar way like brain. These “</a:t>
          </a:r>
          <a:r>
            <a:rPr lang="en-IN" sz="2800" kern="1200" dirty="0" err="1" smtClean="0">
              <a:solidFill>
                <a:schemeClr val="bg2"/>
              </a:solidFill>
            </a:rPr>
            <a:t>neuromorphic</a:t>
          </a:r>
          <a:r>
            <a:rPr lang="en-IN" sz="2800" kern="1200" dirty="0" smtClean="0">
              <a:solidFill>
                <a:schemeClr val="bg2"/>
              </a:solidFill>
            </a:rPr>
            <a:t>” chips will play chess, drive cars reliably in all conditions, and empower </a:t>
          </a:r>
          <a:r>
            <a:rPr lang="en-IN" sz="2800" kern="1200" dirty="0" err="1" smtClean="0">
              <a:solidFill>
                <a:schemeClr val="bg2"/>
              </a:solidFill>
            </a:rPr>
            <a:t>smartphones</a:t>
          </a:r>
          <a:r>
            <a:rPr lang="en-IN" sz="2800" kern="1200" dirty="0" smtClean="0">
              <a:solidFill>
                <a:schemeClr val="bg2"/>
              </a:solidFill>
            </a:rPr>
            <a:t> to act as personal assistants.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800" kern="1200" dirty="0">
            <a:solidFill>
              <a:schemeClr val="bg2"/>
            </a:solidFill>
          </a:endParaRPr>
        </a:p>
      </dsp:txBody>
      <dsp:txXfrm>
        <a:off x="0" y="432911"/>
        <a:ext cx="8915400" cy="356616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6600FCD-54B5-4CA0-941D-D8E157DECDC8}">
      <dsp:nvSpPr>
        <dsp:cNvPr id="0" name=""/>
        <dsp:cNvSpPr/>
      </dsp:nvSpPr>
      <dsp:spPr>
        <a:xfrm>
          <a:off x="0" y="3715"/>
          <a:ext cx="8897987" cy="44276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>
              <a:solidFill>
                <a:schemeClr val="bg2"/>
              </a:solidFill>
            </a:rPr>
            <a:t>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400" kern="1200" dirty="0" smtClean="0">
            <a:solidFill>
              <a:schemeClr val="bg2"/>
            </a:solidFill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 smtClean="0">
              <a:solidFill>
                <a:schemeClr val="bg2"/>
              </a:solidFill>
            </a:rPr>
            <a:t>IBM </a:t>
          </a:r>
          <a:r>
            <a:rPr lang="en-IN" sz="2300" kern="1200" dirty="0" err="1" smtClean="0">
              <a:solidFill>
                <a:schemeClr val="bg2"/>
              </a:solidFill>
            </a:rPr>
            <a:t>TrueNorth</a:t>
          </a:r>
          <a:r>
            <a:rPr lang="en-IN" sz="2300" kern="1200" dirty="0" smtClean="0">
              <a:solidFill>
                <a:schemeClr val="bg2"/>
              </a:solidFill>
            </a:rPr>
            <a:t>  has 4,096 processor cores, which mimic one million human neurons and 256 million synapses, two of the fundamental biological building blocks that make up the human brain.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>
              <a:solidFill>
                <a:schemeClr val="bg2"/>
              </a:solidFill>
            </a:rPr>
            <a:t>This IBM chip can encode data as patterns of pulses, which is similar to one of the many ways neuroscientists think the brain stores information.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700" kern="1200" dirty="0" smtClean="0">
            <a:solidFill>
              <a:schemeClr val="bg2"/>
            </a:solidFill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700" kern="1200" dirty="0" smtClean="0">
            <a:solidFill>
              <a:schemeClr val="bg2"/>
            </a:solidFill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700" kern="1200" dirty="0">
            <a:solidFill>
              <a:schemeClr val="bg2"/>
            </a:solidFill>
          </a:endParaRPr>
        </a:p>
      </dsp:txBody>
      <dsp:txXfrm>
        <a:off x="0" y="3715"/>
        <a:ext cx="8897987" cy="4427638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6600FCD-54B5-4CA0-941D-D8E157DECDC8}">
      <dsp:nvSpPr>
        <dsp:cNvPr id="0" name=""/>
        <dsp:cNvSpPr/>
      </dsp:nvSpPr>
      <dsp:spPr>
        <a:xfrm>
          <a:off x="0" y="434652"/>
          <a:ext cx="8906693" cy="3562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>
              <a:solidFill>
                <a:schemeClr val="bg2"/>
              </a:solidFill>
            </a:rPr>
            <a:t>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400" kern="1200" dirty="0" smtClean="0">
            <a:solidFill>
              <a:schemeClr val="bg2"/>
            </a:solidFill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>
              <a:solidFill>
                <a:schemeClr val="bg2"/>
              </a:solidFill>
            </a:rPr>
            <a:t>These processors will work on sub-atomic levels based on the principles of quantum mechanics making them much faster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>
              <a:solidFill>
                <a:schemeClr val="bg2"/>
              </a:solidFill>
            </a:rPr>
            <a:t>    Technology could one day lead to machines able to think for themselves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400" kern="1200" dirty="0" smtClean="0">
            <a:solidFill>
              <a:schemeClr val="bg2"/>
            </a:solidFill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kern="1200" dirty="0" smtClean="0">
            <a:solidFill>
              <a:schemeClr val="bg2"/>
            </a:solidFill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kern="1200" dirty="0" smtClean="0">
            <a:solidFill>
              <a:schemeClr val="bg2"/>
            </a:solidFill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kern="1200" dirty="0">
            <a:solidFill>
              <a:schemeClr val="bg2"/>
            </a:solidFill>
          </a:endParaRPr>
        </a:p>
      </dsp:txBody>
      <dsp:txXfrm>
        <a:off x="0" y="434652"/>
        <a:ext cx="8906693" cy="35626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5A95C2F7-A515-4947-9B36-B03AF42710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79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6F40D976-17A9-4F93-828F-FB2DB44E4D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77FDEE-1376-41CC-851B-77C887702F98}" type="slidenum">
              <a:rPr lang="en-US" smtClean="0"/>
              <a:pPr>
                <a:defRPr/>
              </a:pPr>
              <a:t>1</a:t>
            </a:fld>
            <a:endParaRPr lang="en-US" smtClean="0"/>
          </a:p>
        </p:txBody>
      </p:sp>
      <p:sp>
        <p:nvSpPr>
          <p:cNvPr id="4689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899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smtClean="0"/>
              <a:t>Good Morning! </a:t>
            </a:r>
          </a:p>
          <a:p>
            <a:r>
              <a:rPr lang="en-US" smtClean="0"/>
              <a:t>The title of today’s talk is “On some Planar Partitioning Problems”.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Morgan Kaufmann Publishers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5077EA1D-C78E-4A0D-970C-F8B4F41EA450}" type="datetime4">
              <a:rPr lang="en-US">
                <a:solidFill>
                  <a:prstClr val="black"/>
                </a:solidFill>
              </a:rPr>
              <a:pPr/>
              <a:t>July 13, 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78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Chapter 1 — Computer Abstractions and Technology</a:t>
            </a:r>
          </a:p>
        </p:txBody>
      </p:sp>
      <p:sp>
        <p:nvSpPr>
          <p:cNvPr id="378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173A93-A3F6-448D-96BD-94D11B0632A0}" type="slidenum">
              <a:rPr lang="en-US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789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Morgan Kaufmann Publishers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B5939194-75CF-412A-BC37-8E07BB06130A}" type="datetime4">
              <a:rPr lang="en-US">
                <a:solidFill>
                  <a:prstClr val="black"/>
                </a:solidFill>
              </a:rPr>
              <a:pPr/>
              <a:t>July 13, 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89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Chapter 1 — Computer Abstractions and Technology</a:t>
            </a:r>
          </a:p>
        </p:txBody>
      </p:sp>
      <p:sp>
        <p:nvSpPr>
          <p:cNvPr id="389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4988F0-DDB2-4211-89E7-D9498AF08F9B}" type="slidenum">
              <a:rPr lang="en-US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891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77FDEE-1376-41CC-851B-77C887702F9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4689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899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smtClean="0"/>
              <a:t>Good Morning! </a:t>
            </a:r>
          </a:p>
          <a:p>
            <a:r>
              <a:rPr lang="en-US" smtClean="0"/>
              <a:t>The title of today’s talk is “On some Planar Partitioning Problems”.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77FDEE-1376-41CC-851B-77C887702F9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4689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899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smtClean="0"/>
              <a:t>Good Morning! </a:t>
            </a:r>
          </a:p>
          <a:p>
            <a:r>
              <a:rPr lang="en-US" smtClean="0"/>
              <a:t>The title of today’s talk is “On some Planar Partitioning Problems”.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77FDEE-1376-41CC-851B-77C887702F98}" type="slidenum">
              <a:rPr lang="en-US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689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899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smtClean="0"/>
              <a:t>Good Morning! </a:t>
            </a:r>
          </a:p>
          <a:p>
            <a:r>
              <a:rPr lang="en-US" smtClean="0"/>
              <a:t>The title of today’s talk is “On some Planar Partitioning Problems”.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77FDEE-1376-41CC-851B-77C887702F98}" type="slidenum">
              <a:rPr lang="en-US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689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899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smtClean="0"/>
              <a:t>Good Morning! </a:t>
            </a:r>
          </a:p>
          <a:p>
            <a:r>
              <a:rPr lang="en-US" smtClean="0"/>
              <a:t>The title of today’s talk is “On some Planar Partitioning Problems”.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717037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noFill/>
        </p:spPr>
        <p:txBody>
          <a:bodyPr lIns="89812" tIns="44906" rIns="89812" bIns="44906"/>
          <a:lstStyle/>
          <a:p>
            <a:pPr defTabSz="909638"/>
            <a:fld id="{EA539674-BB1D-4DF0-853A-AF8D46CE73E6}" type="slidenum">
              <a:rPr lang="en-US">
                <a:solidFill>
                  <a:srgbClr val="000000"/>
                </a:solidFill>
                <a:ea typeface="SimSun" pitchFamily="2" charset="-122"/>
              </a:rPr>
              <a:pPr defTabSz="909638"/>
              <a:t>10</a:t>
            </a:fld>
            <a:endParaRPr lang="en-US">
              <a:solidFill>
                <a:srgbClr val="000000"/>
              </a:solidFill>
              <a:ea typeface="SimSun" pitchFamily="2" charset="-122"/>
            </a:endParaRPr>
          </a:p>
        </p:txBody>
      </p:sp>
      <p:sp>
        <p:nvSpPr>
          <p:cNvPr id="536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6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9812" tIns="44906" rIns="89812" bIns="44906"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Morgan Kaufmann Publishers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CF9C7930-B8BD-4652-B337-3BA45B070694}" type="datetime4">
              <a:rPr lang="en-US">
                <a:solidFill>
                  <a:prstClr val="black"/>
                </a:solidFill>
              </a:rPr>
              <a:pPr/>
              <a:t>July 13, 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27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Chapter 1 — Computer Abstractions and Technology</a:t>
            </a:r>
          </a:p>
        </p:txBody>
      </p:sp>
      <p:sp>
        <p:nvSpPr>
          <p:cNvPr id="327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419B28-BF6F-4449-BB28-77E11D961715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277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Morgan Kaufmann Publishers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310CAD24-D38B-45C6-9C92-D88DCB048850}" type="datetime4">
              <a:rPr lang="en-US">
                <a:solidFill>
                  <a:prstClr val="black"/>
                </a:solidFill>
              </a:rPr>
              <a:pPr/>
              <a:t>July 13, 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37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Chapter 1 — Computer Abstractions and Technology</a:t>
            </a:r>
          </a:p>
        </p:txBody>
      </p:sp>
      <p:sp>
        <p:nvSpPr>
          <p:cNvPr id="337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F980A6-CF33-4BD9-A4DB-914C0BE685F5}" type="slidenum">
              <a:rPr lang="en-US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379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7288" y="695325"/>
            <a:ext cx="4545012" cy="3409950"/>
          </a:xfrm>
          <a:ln/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1035050" y="1552575"/>
            <a:ext cx="10179050" cy="5305425"/>
            <a:chOff x="-652" y="978"/>
            <a:chExt cx="6412" cy="3342"/>
          </a:xfrm>
        </p:grpSpPr>
        <p:sp>
          <p:nvSpPr>
            <p:cNvPr id="5" name="Freeform 3"/>
            <p:cNvSpPr>
              <a:spLocks/>
            </p:cNvSpPr>
            <p:nvPr/>
          </p:nvSpPr>
          <p:spPr bwMode="auto">
            <a:xfrm>
              <a:off x="2061" y="1707"/>
              <a:ext cx="3699" cy="2613"/>
            </a:xfrm>
            <a:custGeom>
              <a:avLst/>
              <a:gdLst/>
              <a:ahLst/>
              <a:cxnLst>
                <a:cxn ang="0">
                  <a:pos x="1523" y="2611"/>
                </a:cxn>
                <a:cxn ang="0">
                  <a:pos x="3698" y="2612"/>
                </a:cxn>
                <a:cxn ang="0">
                  <a:pos x="3698" y="2228"/>
                </a:cxn>
                <a:cxn ang="0">
                  <a:pos x="0" y="0"/>
                </a:cxn>
                <a:cxn ang="0">
                  <a:pos x="160" y="118"/>
                </a:cxn>
                <a:cxn ang="0">
                  <a:pos x="292" y="219"/>
                </a:cxn>
                <a:cxn ang="0">
                  <a:pos x="441" y="347"/>
                </a:cxn>
                <a:cxn ang="0">
                  <a:pos x="585" y="482"/>
                </a:cxn>
                <a:cxn ang="0">
                  <a:pos x="796" y="711"/>
                </a:cxn>
                <a:cxn ang="0">
                  <a:pos x="983" y="955"/>
                </a:cxn>
                <a:cxn ang="0">
                  <a:pos x="1119" y="1168"/>
                </a:cxn>
                <a:cxn ang="0">
                  <a:pos x="1238" y="1388"/>
                </a:cxn>
                <a:cxn ang="0">
                  <a:pos x="1331" y="1608"/>
                </a:cxn>
                <a:cxn ang="0">
                  <a:pos x="1400" y="1809"/>
                </a:cxn>
                <a:cxn ang="0">
                  <a:pos x="1447" y="1979"/>
                </a:cxn>
                <a:cxn ang="0">
                  <a:pos x="1490" y="2190"/>
                </a:cxn>
                <a:cxn ang="0">
                  <a:pos x="1511" y="2374"/>
                </a:cxn>
                <a:cxn ang="0">
                  <a:pos x="1523" y="2611"/>
                </a:cxn>
              </a:cxnLst>
              <a:rect l="0" t="0" r="r" b="b"/>
              <a:pathLst>
                <a:path w="3699" h="2613">
                  <a:moveTo>
                    <a:pt x="1523" y="2611"/>
                  </a:moveTo>
                  <a:lnTo>
                    <a:pt x="3698" y="2612"/>
                  </a:lnTo>
                  <a:lnTo>
                    <a:pt x="3698" y="2228"/>
                  </a:lnTo>
                  <a:lnTo>
                    <a:pt x="0" y="0"/>
                  </a:lnTo>
                  <a:lnTo>
                    <a:pt x="160" y="118"/>
                  </a:lnTo>
                  <a:lnTo>
                    <a:pt x="292" y="219"/>
                  </a:lnTo>
                  <a:lnTo>
                    <a:pt x="441" y="347"/>
                  </a:lnTo>
                  <a:lnTo>
                    <a:pt x="585" y="482"/>
                  </a:lnTo>
                  <a:lnTo>
                    <a:pt x="796" y="711"/>
                  </a:lnTo>
                  <a:lnTo>
                    <a:pt x="983" y="955"/>
                  </a:lnTo>
                  <a:lnTo>
                    <a:pt x="1119" y="1168"/>
                  </a:lnTo>
                  <a:lnTo>
                    <a:pt x="1238" y="1388"/>
                  </a:lnTo>
                  <a:lnTo>
                    <a:pt x="1331" y="1608"/>
                  </a:lnTo>
                  <a:lnTo>
                    <a:pt x="1400" y="1809"/>
                  </a:lnTo>
                  <a:lnTo>
                    <a:pt x="1447" y="1979"/>
                  </a:lnTo>
                  <a:lnTo>
                    <a:pt x="1490" y="2190"/>
                  </a:lnTo>
                  <a:lnTo>
                    <a:pt x="1511" y="2374"/>
                  </a:lnTo>
                  <a:lnTo>
                    <a:pt x="1523" y="2611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IN">
                <a:cs typeface="+mn-cs"/>
              </a:endParaRPr>
            </a:p>
          </p:txBody>
        </p:sp>
        <p:sp>
          <p:nvSpPr>
            <p:cNvPr id="6" name="Arc 4"/>
            <p:cNvSpPr>
              <a:spLocks/>
            </p:cNvSpPr>
            <p:nvPr/>
          </p:nvSpPr>
          <p:spPr bwMode="auto">
            <a:xfrm>
              <a:off x="-652" y="978"/>
              <a:ext cx="4237" cy="3342"/>
            </a:xfrm>
            <a:custGeom>
              <a:avLst/>
              <a:gdLst>
                <a:gd name="G0" fmla="+- 0 0 0"/>
                <a:gd name="G1" fmla="+- 21231 0 0"/>
                <a:gd name="G2" fmla="+- 21600 0 0"/>
                <a:gd name="T0" fmla="*/ 3977 w 21600"/>
                <a:gd name="T1" fmla="*/ 0 h 21231"/>
                <a:gd name="T2" fmla="*/ 21600 w 21600"/>
                <a:gd name="T3" fmla="*/ 21231 h 21231"/>
                <a:gd name="T4" fmla="*/ 0 w 21600"/>
                <a:gd name="T5" fmla="*/ 21231 h 2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231" fill="none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</a:path>
                <a:path w="21600" h="21231" stroke="0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  <a:lnTo>
                    <a:pt x="0" y="21231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>
                <a:cs typeface="+mn-cs"/>
              </a:endParaRPr>
            </a:p>
          </p:txBody>
        </p:sp>
      </p:grpSp>
      <p:sp>
        <p:nvSpPr>
          <p:cNvPr id="88069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1293813" y="762000"/>
            <a:ext cx="7772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lIns="92075" tIns="46038" rIns="92075" bIns="46038"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6E9E6-44F9-4312-9F12-1E4D855B64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874F01-AAC9-41B6-BF05-9BC0A1E620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E975AB68-5A45-453F-AEC1-2BA836F68D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300973C9-07A0-4257-BC4F-6E473A903C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D8AE8105-5127-4402-914B-7B12D35886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1A6CEB79-CA36-4D98-91DA-F1416865D8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BCF3F908-48A6-4EE8-83DD-739A336587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-1035050" y="1552575"/>
            <a:ext cx="10179050" cy="5305425"/>
            <a:chOff x="-652" y="978"/>
            <a:chExt cx="6412" cy="3342"/>
          </a:xfrm>
        </p:grpSpPr>
        <p:sp>
          <p:nvSpPr>
            <p:cNvPr id="5" name="Freeform 3"/>
            <p:cNvSpPr>
              <a:spLocks/>
            </p:cNvSpPr>
            <p:nvPr/>
          </p:nvSpPr>
          <p:spPr bwMode="auto">
            <a:xfrm>
              <a:off x="2061" y="1707"/>
              <a:ext cx="3699" cy="2613"/>
            </a:xfrm>
            <a:custGeom>
              <a:avLst/>
              <a:gdLst/>
              <a:ahLst/>
              <a:cxnLst>
                <a:cxn ang="0">
                  <a:pos x="1523" y="2611"/>
                </a:cxn>
                <a:cxn ang="0">
                  <a:pos x="3698" y="2612"/>
                </a:cxn>
                <a:cxn ang="0">
                  <a:pos x="3698" y="2228"/>
                </a:cxn>
                <a:cxn ang="0">
                  <a:pos x="0" y="0"/>
                </a:cxn>
                <a:cxn ang="0">
                  <a:pos x="160" y="118"/>
                </a:cxn>
                <a:cxn ang="0">
                  <a:pos x="292" y="219"/>
                </a:cxn>
                <a:cxn ang="0">
                  <a:pos x="441" y="347"/>
                </a:cxn>
                <a:cxn ang="0">
                  <a:pos x="585" y="482"/>
                </a:cxn>
                <a:cxn ang="0">
                  <a:pos x="796" y="711"/>
                </a:cxn>
                <a:cxn ang="0">
                  <a:pos x="983" y="955"/>
                </a:cxn>
                <a:cxn ang="0">
                  <a:pos x="1119" y="1168"/>
                </a:cxn>
                <a:cxn ang="0">
                  <a:pos x="1238" y="1388"/>
                </a:cxn>
                <a:cxn ang="0">
                  <a:pos x="1331" y="1608"/>
                </a:cxn>
                <a:cxn ang="0">
                  <a:pos x="1400" y="1809"/>
                </a:cxn>
                <a:cxn ang="0">
                  <a:pos x="1447" y="1979"/>
                </a:cxn>
                <a:cxn ang="0">
                  <a:pos x="1490" y="2190"/>
                </a:cxn>
                <a:cxn ang="0">
                  <a:pos x="1511" y="2374"/>
                </a:cxn>
                <a:cxn ang="0">
                  <a:pos x="1523" y="2611"/>
                </a:cxn>
              </a:cxnLst>
              <a:rect l="0" t="0" r="r" b="b"/>
              <a:pathLst>
                <a:path w="3699" h="2613">
                  <a:moveTo>
                    <a:pt x="1523" y="2611"/>
                  </a:moveTo>
                  <a:lnTo>
                    <a:pt x="3698" y="2612"/>
                  </a:lnTo>
                  <a:lnTo>
                    <a:pt x="3698" y="2228"/>
                  </a:lnTo>
                  <a:lnTo>
                    <a:pt x="0" y="0"/>
                  </a:lnTo>
                  <a:lnTo>
                    <a:pt x="160" y="118"/>
                  </a:lnTo>
                  <a:lnTo>
                    <a:pt x="292" y="219"/>
                  </a:lnTo>
                  <a:lnTo>
                    <a:pt x="441" y="347"/>
                  </a:lnTo>
                  <a:lnTo>
                    <a:pt x="585" y="482"/>
                  </a:lnTo>
                  <a:lnTo>
                    <a:pt x="796" y="711"/>
                  </a:lnTo>
                  <a:lnTo>
                    <a:pt x="983" y="955"/>
                  </a:lnTo>
                  <a:lnTo>
                    <a:pt x="1119" y="1168"/>
                  </a:lnTo>
                  <a:lnTo>
                    <a:pt x="1238" y="1388"/>
                  </a:lnTo>
                  <a:lnTo>
                    <a:pt x="1331" y="1608"/>
                  </a:lnTo>
                  <a:lnTo>
                    <a:pt x="1400" y="1809"/>
                  </a:lnTo>
                  <a:lnTo>
                    <a:pt x="1447" y="1979"/>
                  </a:lnTo>
                  <a:lnTo>
                    <a:pt x="1490" y="2190"/>
                  </a:lnTo>
                  <a:lnTo>
                    <a:pt x="1511" y="2374"/>
                  </a:lnTo>
                  <a:lnTo>
                    <a:pt x="1523" y="2611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6" name="Arc 4"/>
            <p:cNvSpPr>
              <a:spLocks/>
            </p:cNvSpPr>
            <p:nvPr/>
          </p:nvSpPr>
          <p:spPr bwMode="auto">
            <a:xfrm>
              <a:off x="-652" y="978"/>
              <a:ext cx="4237" cy="3342"/>
            </a:xfrm>
            <a:custGeom>
              <a:avLst/>
              <a:gdLst>
                <a:gd name="G0" fmla="+- 0 0 0"/>
                <a:gd name="G1" fmla="+- 21231 0 0"/>
                <a:gd name="G2" fmla="+- 21600 0 0"/>
                <a:gd name="T0" fmla="*/ 3977 w 21600"/>
                <a:gd name="T1" fmla="*/ 0 h 21231"/>
                <a:gd name="T2" fmla="*/ 21600 w 21600"/>
                <a:gd name="T3" fmla="*/ 21231 h 21231"/>
                <a:gd name="T4" fmla="*/ 0 w 21600"/>
                <a:gd name="T5" fmla="*/ 21231 h 2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231" fill="none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</a:path>
                <a:path w="21600" h="21231" stroke="0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  <a:lnTo>
                    <a:pt x="0" y="21231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88069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1293813" y="762000"/>
            <a:ext cx="7772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lIns="92075" tIns="46038" rIns="92075" bIns="46038"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994145DB-C919-449D-B141-2F67AABBA4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9CD014BE-1644-4D8F-AA5C-B162300934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2121B314-E6D8-4515-A904-5A3F46ED1F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1ACA8D2D-E8CF-45DF-82BB-118C196827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1DC357BA-D66E-4A94-B55A-267AB236CB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DF86A-75C3-4B5A-ABBE-D0A585CC2B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4F0AB334-F429-4D62-ABBE-D41FEF9644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71931382-87FC-41FA-887A-B2185164F5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C63FDE18-DA4D-4941-A1D9-4CA8529A07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547E12CA-B92A-4B30-9BF0-5D421F6F10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E71684D0-4C4D-4E10-B8F8-4EB09A2F95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B48D6AC3-F075-4DF1-828A-8B57140DC0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Int. Conf. on VLSI Design, Jan. 2005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04A303B9-53BC-4832-8618-02541A9935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Int. Conf. on VLSI Design, Jan. 2005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926A427E-7CC1-4C13-A736-0D7A48FBC1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Int. Conf. on VLSI Design, Jan. 2005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42D3D568-70D1-4320-8730-AE489E3977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Int. Conf. on VLSI Design, Jan. 2005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C57E1FEC-62B6-4296-B7E4-0A7C70C91B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90590" y="2581275"/>
            <a:ext cx="7488237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b="0">
                <a:latin typeface="Tahoma" pitchFamily="34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nl-NL" noProof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0" y="282575"/>
            <a:ext cx="9144000" cy="1625600"/>
          </a:xfrm>
          <a:effectLst>
            <a:outerShdw dist="35921" dir="2700000" algn="ctr" rotWithShape="0">
              <a:srgbClr val="34015F"/>
            </a:outerShdw>
          </a:effectLst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nl-NL" noProof="0" smtClean="0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Int. Conf. on VLSI Design, Jan. 2005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BAE0AAF2-6858-4FDD-B969-F12F0B1ECF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Int. Conf. on VLSI Design, Jan. 2005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85B575BC-583B-47B6-ABDB-E7B39B5D25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Int. Conf. on VLSI Design, Jan. 2005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034F8B98-4225-45FC-98A2-85BA94C4BB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Int. Conf. on VLSI Design, Jan. 2005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AE7A003A-D266-4D86-B6B9-8035EFB966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Int. Conf. on VLSI Design, Jan. 2005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6C520FB9-1073-4523-972B-EF9301F488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Int. Conf. on VLSI Design, Jan. 2005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7A2082A7-AE73-47C6-BCD5-F50CF32676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Int. Conf. on VLSI Design, Jan. 2005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1E60012F-BC9B-4028-A8FE-D56D54D556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Int. Conf. on VLSI Design, Jan. 2005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09EE2EF5-37B3-4F5C-9355-F6967D41DD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Int. Conf. on VLSI Design, Jan. 2005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BB740F74-F5B1-4BE6-8496-84B3768B22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IN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Int. Conf. on VLSI Design, Jan. 2005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8145B7FA-AEA1-4D90-89B3-F230C8EE5B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26"/>
          <p:cNvGrpSpPr>
            <a:grpSpLocks/>
          </p:cNvGrpSpPr>
          <p:nvPr/>
        </p:nvGrpSpPr>
        <p:grpSpPr bwMode="auto">
          <a:xfrm>
            <a:off x="-1035050" y="1552575"/>
            <a:ext cx="10179050" cy="5305425"/>
            <a:chOff x="-652" y="978"/>
            <a:chExt cx="6412" cy="3342"/>
          </a:xfrm>
        </p:grpSpPr>
        <p:sp>
          <p:nvSpPr>
            <p:cNvPr id="5" name="Freeform 1027"/>
            <p:cNvSpPr>
              <a:spLocks/>
            </p:cNvSpPr>
            <p:nvPr/>
          </p:nvSpPr>
          <p:spPr bwMode="auto">
            <a:xfrm>
              <a:off x="2061" y="1707"/>
              <a:ext cx="3699" cy="2613"/>
            </a:xfrm>
            <a:custGeom>
              <a:avLst/>
              <a:gdLst/>
              <a:ahLst/>
              <a:cxnLst>
                <a:cxn ang="0">
                  <a:pos x="1523" y="2611"/>
                </a:cxn>
                <a:cxn ang="0">
                  <a:pos x="3698" y="2612"/>
                </a:cxn>
                <a:cxn ang="0">
                  <a:pos x="3698" y="2228"/>
                </a:cxn>
                <a:cxn ang="0">
                  <a:pos x="0" y="0"/>
                </a:cxn>
                <a:cxn ang="0">
                  <a:pos x="160" y="118"/>
                </a:cxn>
                <a:cxn ang="0">
                  <a:pos x="292" y="219"/>
                </a:cxn>
                <a:cxn ang="0">
                  <a:pos x="441" y="347"/>
                </a:cxn>
                <a:cxn ang="0">
                  <a:pos x="585" y="482"/>
                </a:cxn>
                <a:cxn ang="0">
                  <a:pos x="796" y="711"/>
                </a:cxn>
                <a:cxn ang="0">
                  <a:pos x="983" y="955"/>
                </a:cxn>
                <a:cxn ang="0">
                  <a:pos x="1119" y="1168"/>
                </a:cxn>
                <a:cxn ang="0">
                  <a:pos x="1238" y="1388"/>
                </a:cxn>
                <a:cxn ang="0">
                  <a:pos x="1331" y="1608"/>
                </a:cxn>
                <a:cxn ang="0">
                  <a:pos x="1400" y="1809"/>
                </a:cxn>
                <a:cxn ang="0">
                  <a:pos x="1447" y="1979"/>
                </a:cxn>
                <a:cxn ang="0">
                  <a:pos x="1490" y="2190"/>
                </a:cxn>
                <a:cxn ang="0">
                  <a:pos x="1511" y="2374"/>
                </a:cxn>
                <a:cxn ang="0">
                  <a:pos x="1523" y="2611"/>
                </a:cxn>
              </a:cxnLst>
              <a:rect l="0" t="0" r="r" b="b"/>
              <a:pathLst>
                <a:path w="3699" h="2613">
                  <a:moveTo>
                    <a:pt x="1523" y="2611"/>
                  </a:moveTo>
                  <a:lnTo>
                    <a:pt x="3698" y="2612"/>
                  </a:lnTo>
                  <a:lnTo>
                    <a:pt x="3698" y="2228"/>
                  </a:lnTo>
                  <a:lnTo>
                    <a:pt x="0" y="0"/>
                  </a:lnTo>
                  <a:lnTo>
                    <a:pt x="160" y="118"/>
                  </a:lnTo>
                  <a:lnTo>
                    <a:pt x="292" y="219"/>
                  </a:lnTo>
                  <a:lnTo>
                    <a:pt x="441" y="347"/>
                  </a:lnTo>
                  <a:lnTo>
                    <a:pt x="585" y="482"/>
                  </a:lnTo>
                  <a:lnTo>
                    <a:pt x="796" y="711"/>
                  </a:lnTo>
                  <a:lnTo>
                    <a:pt x="983" y="955"/>
                  </a:lnTo>
                  <a:lnTo>
                    <a:pt x="1119" y="1168"/>
                  </a:lnTo>
                  <a:lnTo>
                    <a:pt x="1238" y="1388"/>
                  </a:lnTo>
                  <a:lnTo>
                    <a:pt x="1331" y="1608"/>
                  </a:lnTo>
                  <a:lnTo>
                    <a:pt x="1400" y="1809"/>
                  </a:lnTo>
                  <a:lnTo>
                    <a:pt x="1447" y="1979"/>
                  </a:lnTo>
                  <a:lnTo>
                    <a:pt x="1490" y="2190"/>
                  </a:lnTo>
                  <a:lnTo>
                    <a:pt x="1511" y="2374"/>
                  </a:lnTo>
                  <a:lnTo>
                    <a:pt x="1523" y="2611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" name="Arc 1028"/>
            <p:cNvSpPr>
              <a:spLocks/>
            </p:cNvSpPr>
            <p:nvPr/>
          </p:nvSpPr>
          <p:spPr bwMode="auto">
            <a:xfrm>
              <a:off x="-652" y="978"/>
              <a:ext cx="4237" cy="3342"/>
            </a:xfrm>
            <a:custGeom>
              <a:avLst/>
              <a:gdLst>
                <a:gd name="G0" fmla="+- 0 0 0"/>
                <a:gd name="G1" fmla="+- 21231 0 0"/>
                <a:gd name="G2" fmla="+- 21600 0 0"/>
                <a:gd name="T0" fmla="*/ 3977 w 21600"/>
                <a:gd name="T1" fmla="*/ 0 h 21231"/>
                <a:gd name="T2" fmla="*/ 21600 w 21600"/>
                <a:gd name="T3" fmla="*/ 21231 h 21231"/>
                <a:gd name="T4" fmla="*/ 0 w 21600"/>
                <a:gd name="T5" fmla="*/ 21231 h 2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231" fill="none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</a:path>
                <a:path w="21600" h="21231" stroke="0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  <a:lnTo>
                    <a:pt x="0" y="21231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88069" name="Rectangle 1029"/>
          <p:cNvSpPr>
            <a:spLocks noGrp="1" noChangeArrowheads="1"/>
          </p:cNvSpPr>
          <p:nvPr>
            <p:ph type="ctrTitle" sz="quarter"/>
          </p:nvPr>
        </p:nvSpPr>
        <p:spPr>
          <a:xfrm>
            <a:off x="1293813" y="762000"/>
            <a:ext cx="7772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70" name="Rectangle 103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lIns="92075" tIns="46038" rIns="92075" bIns="46038"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1031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8" name="Rectangle 1032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103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E1D59B-71C8-4185-8FAB-F356BF1CF230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10A0E-C7CD-4535-89CA-0A459DE4C6C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44AD-787E-4D7A-BCF7-B7556794E2E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988A3-C0D5-4D90-99A6-F4A57F4BFB0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22040B-8CF6-417A-A872-DE843F2113B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4DB84-78DE-4EAF-9C9E-C852458F22F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75398-5E95-4788-8EFB-B2CD93123193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59EC6-30E5-4243-93FE-E52E53D2A297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FAB407-3032-459F-8ACC-1B75BBA4A28C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FD876-2C6A-4D80-A889-943D8D03634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5B761-1A08-4DF4-8FAA-35D0D291EA0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5F006-E276-4084-A2D9-C82EE19FAC77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26"/>
          <p:cNvGrpSpPr>
            <a:grpSpLocks/>
          </p:cNvGrpSpPr>
          <p:nvPr/>
        </p:nvGrpSpPr>
        <p:grpSpPr bwMode="auto">
          <a:xfrm>
            <a:off x="-1035050" y="1552575"/>
            <a:ext cx="10179050" cy="5305425"/>
            <a:chOff x="-652" y="978"/>
            <a:chExt cx="6412" cy="3342"/>
          </a:xfrm>
        </p:grpSpPr>
        <p:sp>
          <p:nvSpPr>
            <p:cNvPr id="5" name="Freeform 1027"/>
            <p:cNvSpPr>
              <a:spLocks/>
            </p:cNvSpPr>
            <p:nvPr/>
          </p:nvSpPr>
          <p:spPr bwMode="auto">
            <a:xfrm>
              <a:off x="2061" y="1707"/>
              <a:ext cx="3699" cy="2613"/>
            </a:xfrm>
            <a:custGeom>
              <a:avLst/>
              <a:gdLst/>
              <a:ahLst/>
              <a:cxnLst>
                <a:cxn ang="0">
                  <a:pos x="1523" y="2611"/>
                </a:cxn>
                <a:cxn ang="0">
                  <a:pos x="3698" y="2612"/>
                </a:cxn>
                <a:cxn ang="0">
                  <a:pos x="3698" y="2228"/>
                </a:cxn>
                <a:cxn ang="0">
                  <a:pos x="0" y="0"/>
                </a:cxn>
                <a:cxn ang="0">
                  <a:pos x="160" y="118"/>
                </a:cxn>
                <a:cxn ang="0">
                  <a:pos x="292" y="219"/>
                </a:cxn>
                <a:cxn ang="0">
                  <a:pos x="441" y="347"/>
                </a:cxn>
                <a:cxn ang="0">
                  <a:pos x="585" y="482"/>
                </a:cxn>
                <a:cxn ang="0">
                  <a:pos x="796" y="711"/>
                </a:cxn>
                <a:cxn ang="0">
                  <a:pos x="983" y="955"/>
                </a:cxn>
                <a:cxn ang="0">
                  <a:pos x="1119" y="1168"/>
                </a:cxn>
                <a:cxn ang="0">
                  <a:pos x="1238" y="1388"/>
                </a:cxn>
                <a:cxn ang="0">
                  <a:pos x="1331" y="1608"/>
                </a:cxn>
                <a:cxn ang="0">
                  <a:pos x="1400" y="1809"/>
                </a:cxn>
                <a:cxn ang="0">
                  <a:pos x="1447" y="1979"/>
                </a:cxn>
                <a:cxn ang="0">
                  <a:pos x="1490" y="2190"/>
                </a:cxn>
                <a:cxn ang="0">
                  <a:pos x="1511" y="2374"/>
                </a:cxn>
                <a:cxn ang="0">
                  <a:pos x="1523" y="2611"/>
                </a:cxn>
              </a:cxnLst>
              <a:rect l="0" t="0" r="r" b="b"/>
              <a:pathLst>
                <a:path w="3699" h="2613">
                  <a:moveTo>
                    <a:pt x="1523" y="2611"/>
                  </a:moveTo>
                  <a:lnTo>
                    <a:pt x="3698" y="2612"/>
                  </a:lnTo>
                  <a:lnTo>
                    <a:pt x="3698" y="2228"/>
                  </a:lnTo>
                  <a:lnTo>
                    <a:pt x="0" y="0"/>
                  </a:lnTo>
                  <a:lnTo>
                    <a:pt x="160" y="118"/>
                  </a:lnTo>
                  <a:lnTo>
                    <a:pt x="292" y="219"/>
                  </a:lnTo>
                  <a:lnTo>
                    <a:pt x="441" y="347"/>
                  </a:lnTo>
                  <a:lnTo>
                    <a:pt x="585" y="482"/>
                  </a:lnTo>
                  <a:lnTo>
                    <a:pt x="796" y="711"/>
                  </a:lnTo>
                  <a:lnTo>
                    <a:pt x="983" y="955"/>
                  </a:lnTo>
                  <a:lnTo>
                    <a:pt x="1119" y="1168"/>
                  </a:lnTo>
                  <a:lnTo>
                    <a:pt x="1238" y="1388"/>
                  </a:lnTo>
                  <a:lnTo>
                    <a:pt x="1331" y="1608"/>
                  </a:lnTo>
                  <a:lnTo>
                    <a:pt x="1400" y="1809"/>
                  </a:lnTo>
                  <a:lnTo>
                    <a:pt x="1447" y="1979"/>
                  </a:lnTo>
                  <a:lnTo>
                    <a:pt x="1490" y="2190"/>
                  </a:lnTo>
                  <a:lnTo>
                    <a:pt x="1511" y="2374"/>
                  </a:lnTo>
                  <a:lnTo>
                    <a:pt x="1523" y="2611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" name="Arc 1028"/>
            <p:cNvSpPr>
              <a:spLocks/>
            </p:cNvSpPr>
            <p:nvPr/>
          </p:nvSpPr>
          <p:spPr bwMode="auto">
            <a:xfrm>
              <a:off x="-652" y="978"/>
              <a:ext cx="4237" cy="3342"/>
            </a:xfrm>
            <a:custGeom>
              <a:avLst/>
              <a:gdLst>
                <a:gd name="G0" fmla="+- 0 0 0"/>
                <a:gd name="G1" fmla="+- 21231 0 0"/>
                <a:gd name="G2" fmla="+- 21600 0 0"/>
                <a:gd name="T0" fmla="*/ 3977 w 21600"/>
                <a:gd name="T1" fmla="*/ 0 h 21231"/>
                <a:gd name="T2" fmla="*/ 21600 w 21600"/>
                <a:gd name="T3" fmla="*/ 21231 h 21231"/>
                <a:gd name="T4" fmla="*/ 0 w 21600"/>
                <a:gd name="T5" fmla="*/ 21231 h 2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231" fill="none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</a:path>
                <a:path w="21600" h="21231" stroke="0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  <a:lnTo>
                    <a:pt x="0" y="21231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88069" name="Rectangle 1029"/>
          <p:cNvSpPr>
            <a:spLocks noGrp="1" noChangeArrowheads="1"/>
          </p:cNvSpPr>
          <p:nvPr>
            <p:ph type="ctrTitle" sz="quarter"/>
          </p:nvPr>
        </p:nvSpPr>
        <p:spPr>
          <a:xfrm>
            <a:off x="1293813" y="762000"/>
            <a:ext cx="7772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70" name="Rectangle 103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lIns="92075" tIns="46038" rIns="92075" bIns="46038"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1031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8" name="Rectangle 1032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103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E1D59B-71C8-4185-8FAB-F356BF1CF230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10A0E-C7CD-4535-89CA-0A459DE4C6C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44AD-787E-4D7A-BCF7-B7556794E2E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988A3-C0D5-4D90-99A6-F4A57F4BFB0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22040B-8CF6-417A-A872-DE843F2113B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4DB84-78DE-4EAF-9C9E-C852458F22F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75398-5E95-4788-8EFB-B2CD93123193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59EC6-30E5-4243-93FE-E52E53D2A297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4377" y="1524001"/>
            <a:ext cx="3819525" cy="4559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2" y="1524001"/>
            <a:ext cx="3821113" cy="4559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FAB407-3032-459F-8ACC-1B75BBA4A28C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FD876-2C6A-4D80-A889-943D8D03634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5B761-1A08-4DF4-8FAA-35D0D291EA0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5F006-E276-4084-A2D9-C82EE19FAC77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26"/>
          <p:cNvGrpSpPr>
            <a:grpSpLocks/>
          </p:cNvGrpSpPr>
          <p:nvPr/>
        </p:nvGrpSpPr>
        <p:grpSpPr bwMode="auto">
          <a:xfrm>
            <a:off x="-1035050" y="1552575"/>
            <a:ext cx="10179050" cy="5305425"/>
            <a:chOff x="-652" y="978"/>
            <a:chExt cx="6412" cy="3342"/>
          </a:xfrm>
        </p:grpSpPr>
        <p:sp>
          <p:nvSpPr>
            <p:cNvPr id="5" name="Freeform 1027"/>
            <p:cNvSpPr>
              <a:spLocks/>
            </p:cNvSpPr>
            <p:nvPr/>
          </p:nvSpPr>
          <p:spPr bwMode="auto">
            <a:xfrm>
              <a:off x="2061" y="1707"/>
              <a:ext cx="3699" cy="2613"/>
            </a:xfrm>
            <a:custGeom>
              <a:avLst/>
              <a:gdLst/>
              <a:ahLst/>
              <a:cxnLst>
                <a:cxn ang="0">
                  <a:pos x="1523" y="2611"/>
                </a:cxn>
                <a:cxn ang="0">
                  <a:pos x="3698" y="2612"/>
                </a:cxn>
                <a:cxn ang="0">
                  <a:pos x="3698" y="2228"/>
                </a:cxn>
                <a:cxn ang="0">
                  <a:pos x="0" y="0"/>
                </a:cxn>
                <a:cxn ang="0">
                  <a:pos x="160" y="118"/>
                </a:cxn>
                <a:cxn ang="0">
                  <a:pos x="292" y="219"/>
                </a:cxn>
                <a:cxn ang="0">
                  <a:pos x="441" y="347"/>
                </a:cxn>
                <a:cxn ang="0">
                  <a:pos x="585" y="482"/>
                </a:cxn>
                <a:cxn ang="0">
                  <a:pos x="796" y="711"/>
                </a:cxn>
                <a:cxn ang="0">
                  <a:pos x="983" y="955"/>
                </a:cxn>
                <a:cxn ang="0">
                  <a:pos x="1119" y="1168"/>
                </a:cxn>
                <a:cxn ang="0">
                  <a:pos x="1238" y="1388"/>
                </a:cxn>
                <a:cxn ang="0">
                  <a:pos x="1331" y="1608"/>
                </a:cxn>
                <a:cxn ang="0">
                  <a:pos x="1400" y="1809"/>
                </a:cxn>
                <a:cxn ang="0">
                  <a:pos x="1447" y="1979"/>
                </a:cxn>
                <a:cxn ang="0">
                  <a:pos x="1490" y="2190"/>
                </a:cxn>
                <a:cxn ang="0">
                  <a:pos x="1511" y="2374"/>
                </a:cxn>
                <a:cxn ang="0">
                  <a:pos x="1523" y="2611"/>
                </a:cxn>
              </a:cxnLst>
              <a:rect l="0" t="0" r="r" b="b"/>
              <a:pathLst>
                <a:path w="3699" h="2613">
                  <a:moveTo>
                    <a:pt x="1523" y="2611"/>
                  </a:moveTo>
                  <a:lnTo>
                    <a:pt x="3698" y="2612"/>
                  </a:lnTo>
                  <a:lnTo>
                    <a:pt x="3698" y="2228"/>
                  </a:lnTo>
                  <a:lnTo>
                    <a:pt x="0" y="0"/>
                  </a:lnTo>
                  <a:lnTo>
                    <a:pt x="160" y="118"/>
                  </a:lnTo>
                  <a:lnTo>
                    <a:pt x="292" y="219"/>
                  </a:lnTo>
                  <a:lnTo>
                    <a:pt x="441" y="347"/>
                  </a:lnTo>
                  <a:lnTo>
                    <a:pt x="585" y="482"/>
                  </a:lnTo>
                  <a:lnTo>
                    <a:pt x="796" y="711"/>
                  </a:lnTo>
                  <a:lnTo>
                    <a:pt x="983" y="955"/>
                  </a:lnTo>
                  <a:lnTo>
                    <a:pt x="1119" y="1168"/>
                  </a:lnTo>
                  <a:lnTo>
                    <a:pt x="1238" y="1388"/>
                  </a:lnTo>
                  <a:lnTo>
                    <a:pt x="1331" y="1608"/>
                  </a:lnTo>
                  <a:lnTo>
                    <a:pt x="1400" y="1809"/>
                  </a:lnTo>
                  <a:lnTo>
                    <a:pt x="1447" y="1979"/>
                  </a:lnTo>
                  <a:lnTo>
                    <a:pt x="1490" y="2190"/>
                  </a:lnTo>
                  <a:lnTo>
                    <a:pt x="1511" y="2374"/>
                  </a:lnTo>
                  <a:lnTo>
                    <a:pt x="1523" y="2611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" name="Arc 1028"/>
            <p:cNvSpPr>
              <a:spLocks/>
            </p:cNvSpPr>
            <p:nvPr/>
          </p:nvSpPr>
          <p:spPr bwMode="auto">
            <a:xfrm>
              <a:off x="-652" y="978"/>
              <a:ext cx="4237" cy="3342"/>
            </a:xfrm>
            <a:custGeom>
              <a:avLst/>
              <a:gdLst>
                <a:gd name="G0" fmla="+- 0 0 0"/>
                <a:gd name="G1" fmla="+- 21231 0 0"/>
                <a:gd name="G2" fmla="+- 21600 0 0"/>
                <a:gd name="T0" fmla="*/ 3977 w 21600"/>
                <a:gd name="T1" fmla="*/ 0 h 21231"/>
                <a:gd name="T2" fmla="*/ 21600 w 21600"/>
                <a:gd name="T3" fmla="*/ 21231 h 21231"/>
                <a:gd name="T4" fmla="*/ 0 w 21600"/>
                <a:gd name="T5" fmla="*/ 21231 h 2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231" fill="none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</a:path>
                <a:path w="21600" h="21231" stroke="0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  <a:lnTo>
                    <a:pt x="0" y="21231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88069" name="Rectangle 1029"/>
          <p:cNvSpPr>
            <a:spLocks noGrp="1" noChangeArrowheads="1"/>
          </p:cNvSpPr>
          <p:nvPr>
            <p:ph type="ctrTitle" sz="quarter"/>
          </p:nvPr>
        </p:nvSpPr>
        <p:spPr>
          <a:xfrm>
            <a:off x="1293813" y="762000"/>
            <a:ext cx="7772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70" name="Rectangle 103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lIns="92075" tIns="46038" rIns="92075" bIns="46038"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1031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8" name="Rectangle 1032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103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E1D59B-71C8-4185-8FAB-F356BF1CF230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10A0E-C7CD-4535-89CA-0A459DE4C6C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44AD-787E-4D7A-BCF7-B7556794E2E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988A3-C0D5-4D90-99A6-F4A57F4BFB0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22040B-8CF6-417A-A872-DE843F2113B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4DB84-78DE-4EAF-9C9E-C852458F22F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75398-5E95-4788-8EFB-B2CD93123193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59EC6-30E5-4243-93FE-E52E53D2A297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FAB407-3032-459F-8ACC-1B75BBA4A28C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FD876-2C6A-4D80-A889-943D8D03634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5B761-1A08-4DF4-8FAA-35D0D291EA0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5F006-E276-4084-A2D9-C82EE19FAC77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/>
              <a:ahLst/>
              <a:cxnLst>
                <a:cxn ang="0">
                  <a:pos x="3193" y="1816"/>
                </a:cxn>
                <a:cxn ang="0">
                  <a:pos x="0" y="0"/>
                </a:cxn>
                <a:cxn ang="0">
                  <a:pos x="0" y="522"/>
                </a:cxn>
                <a:cxn ang="0">
                  <a:pos x="3037" y="1978"/>
                </a:cxn>
                <a:cxn ang="0">
                  <a:pos x="5740" y="3273"/>
                </a:cxn>
                <a:cxn ang="0">
                  <a:pos x="5740" y="3267"/>
                </a:cxn>
                <a:cxn ang="0">
                  <a:pos x="3193" y="1816"/>
                </a:cxn>
                <a:cxn ang="0">
                  <a:pos x="3193" y="1816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/>
              <a:ahLst/>
              <a:cxnLst>
                <a:cxn ang="0">
                  <a:pos x="3163" y="1714"/>
                </a:cxn>
                <a:cxn ang="0">
                  <a:pos x="431" y="0"/>
                </a:cxn>
                <a:cxn ang="0">
                  <a:pos x="0" y="0"/>
                </a:cxn>
                <a:cxn ang="0">
                  <a:pos x="3086" y="1786"/>
                </a:cxn>
                <a:cxn ang="0">
                  <a:pos x="5591" y="3243"/>
                </a:cxn>
                <a:cxn ang="0">
                  <a:pos x="5591" y="3237"/>
                </a:cxn>
                <a:cxn ang="0">
                  <a:pos x="3163" y="1714"/>
                </a:cxn>
                <a:cxn ang="0">
                  <a:pos x="3163" y="1714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4042" y="192"/>
                </a:cxn>
                <a:cxn ang="0">
                  <a:pos x="4042" y="144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0" y="156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692 w 1722"/>
                <a:gd name="T1" fmla="*/ 51 h 66"/>
                <a:gd name="T2" fmla="*/ 1692 w 1722"/>
                <a:gd name="T3" fmla="*/ 45 h 66"/>
                <a:gd name="T4" fmla="*/ 0 w 1722"/>
                <a:gd name="T5" fmla="*/ 0 h 66"/>
                <a:gd name="T6" fmla="*/ 0 w 1722"/>
                <a:gd name="T7" fmla="*/ 33 h 66"/>
                <a:gd name="T8" fmla="*/ 1692 w 1722"/>
                <a:gd name="T9" fmla="*/ 51 h 66"/>
                <a:gd name="T10" fmla="*/ 1692 w 1722"/>
                <a:gd name="T11" fmla="*/ 51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/>
              <a:ahLst/>
              <a:cxnLst>
                <a:cxn ang="0">
                  <a:pos x="0" y="329"/>
                </a:cxn>
                <a:cxn ang="0">
                  <a:pos x="4789" y="77"/>
                </a:cxn>
                <a:cxn ang="0">
                  <a:pos x="4789" y="0"/>
                </a:cxn>
                <a:cxn ang="0">
                  <a:pos x="0" y="107"/>
                </a:cxn>
                <a:cxn ang="0">
                  <a:pos x="0" y="329"/>
                </a:cxn>
                <a:cxn ang="0">
                  <a:pos x="0" y="329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60 w 975"/>
                <a:gd name="T1" fmla="*/ 48 h 101"/>
                <a:gd name="T2" fmla="*/ 960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60 w 975"/>
                <a:gd name="T9" fmla="*/ 48 h 101"/>
                <a:gd name="T10" fmla="*/ 960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11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11 w 2141"/>
                <a:gd name="T7" fmla="*/ 0 h 198"/>
                <a:gd name="T8" fmla="*/ 2111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11" y="348"/>
                </a:cxn>
                <a:cxn ang="0">
                  <a:pos x="3623" y="42"/>
                </a:cxn>
                <a:cxn ang="0">
                  <a:pos x="3623" y="0"/>
                </a:cxn>
                <a:cxn ang="0">
                  <a:pos x="0" y="264"/>
                </a:cxn>
                <a:cxn ang="0">
                  <a:pos x="0" y="348"/>
                </a:cxn>
                <a:cxn ang="0">
                  <a:pos x="0" y="348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37 w 2517"/>
                <a:gd name="T1" fmla="*/ 276 h 276"/>
                <a:gd name="T2" fmla="*/ 2472 w 2517"/>
                <a:gd name="T3" fmla="*/ 204 h 276"/>
                <a:gd name="T4" fmla="*/ 2215 w 2517"/>
                <a:gd name="T5" fmla="*/ 0 h 276"/>
                <a:gd name="T6" fmla="*/ 0 w 2517"/>
                <a:gd name="T7" fmla="*/ 276 h 276"/>
                <a:gd name="T8" fmla="*/ 2137 w 2517"/>
                <a:gd name="T9" fmla="*/ 276 h 276"/>
                <a:gd name="T10" fmla="*/ 2137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/>
              <a:ahLst/>
              <a:cxnLst>
                <a:cxn ang="0">
                  <a:pos x="1405" y="126"/>
                </a:cxn>
                <a:cxn ang="0">
                  <a:pos x="1405" y="0"/>
                </a:cxn>
                <a:cxn ang="0">
                  <a:pos x="0" y="174"/>
                </a:cxn>
                <a:cxn ang="0">
                  <a:pos x="257" y="378"/>
                </a:cxn>
                <a:cxn ang="0">
                  <a:pos x="1405" y="126"/>
                </a:cxn>
                <a:cxn ang="0">
                  <a:pos x="1405" y="126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14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14 w 729"/>
                <a:gd name="T7" fmla="*/ 240 h 240"/>
                <a:gd name="T8" fmla="*/ 714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5035" y="1672"/>
                </a:cxn>
                <a:cxn ang="0">
                  <a:pos x="5035" y="1666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0" y="72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14 w 729"/>
                <a:gd name="T1" fmla="*/ 318 h 318"/>
                <a:gd name="T2" fmla="*/ 714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14 w 729"/>
                <a:gd name="T9" fmla="*/ 318 h 318"/>
                <a:gd name="T10" fmla="*/ 714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/>
              <a:ahLst/>
              <a:cxnLst>
                <a:cxn ang="0">
                  <a:pos x="0" y="396"/>
                </a:cxn>
                <a:cxn ang="0">
                  <a:pos x="5035" y="2188"/>
                </a:cxn>
                <a:cxn ang="0">
                  <a:pos x="5035" y="2134"/>
                </a:cxn>
                <a:cxn ang="0">
                  <a:pos x="0" y="0"/>
                </a:cxn>
                <a:cxn ang="0">
                  <a:pos x="0" y="396"/>
                </a:cxn>
                <a:cxn ang="0">
                  <a:pos x="0" y="396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45" y="2727"/>
                </a:cxn>
                <a:cxn ang="0">
                  <a:pos x="3163" y="2704"/>
                </a:cxn>
                <a:cxn ang="0">
                  <a:pos x="10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/>
              <a:ahLst/>
              <a:cxnLst>
                <a:cxn ang="0">
                  <a:pos x="323" y="299"/>
                </a:cxn>
                <a:cxn ang="0">
                  <a:pos x="323" y="263"/>
                </a:cxn>
                <a:cxn ang="0">
                  <a:pos x="18" y="0"/>
                </a:cxn>
                <a:cxn ang="0">
                  <a:pos x="0" y="23"/>
                </a:cxn>
                <a:cxn ang="0">
                  <a:pos x="323" y="299"/>
                </a:cxn>
                <a:cxn ang="0">
                  <a:pos x="323" y="299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26" y="2680"/>
                </a:cxn>
                <a:cxn ang="0">
                  <a:pos x="3122" y="2590"/>
                </a:cxn>
                <a:cxn ang="0">
                  <a:pos x="383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17" y="2536"/>
                </a:cxn>
                <a:cxn ang="0">
                  <a:pos x="2517" y="2536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88" y="2482"/>
                </a:cxn>
                <a:cxn ang="0">
                  <a:pos x="2200" y="2476"/>
                </a:cxn>
                <a:cxn ang="0">
                  <a:pos x="31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/>
              <a:ahLst/>
              <a:cxnLst>
                <a:cxn ang="0">
                  <a:pos x="84" y="96"/>
                </a:cxn>
                <a:cxn ang="0">
                  <a:pos x="84" y="90"/>
                </a:cxn>
                <a:cxn ang="0">
                  <a:pos x="12" y="0"/>
                </a:cxn>
                <a:cxn ang="0">
                  <a:pos x="0" y="6"/>
                </a:cxn>
                <a:cxn ang="0">
                  <a:pos x="84" y="96"/>
                </a:cxn>
                <a:cxn ang="0">
                  <a:pos x="84" y="96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7" y="1043"/>
                </a:cxn>
                <a:cxn ang="0">
                  <a:pos x="574" y="851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0"/>
                </a:cxn>
                <a:cxn ang="0">
                  <a:pos x="287" y="797"/>
                </a:cxn>
                <a:cxn ang="0">
                  <a:pos x="341" y="653"/>
                </a:cxn>
                <a:cxn ang="0">
                  <a:pos x="144" y="0"/>
                </a:cxn>
                <a:cxn ang="0">
                  <a:pos x="144" y="0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297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/>
              <a:ahLst/>
              <a:cxnLst>
                <a:cxn ang="0">
                  <a:pos x="0" y="371"/>
                </a:cxn>
                <a:cxn ang="0">
                  <a:pos x="5740" y="1864"/>
                </a:cxn>
                <a:cxn ang="0">
                  <a:pos x="5740" y="1834"/>
                </a:cxn>
                <a:cxn ang="0">
                  <a:pos x="0" y="0"/>
                </a:cxn>
                <a:cxn ang="0">
                  <a:pos x="0" y="371"/>
                </a:cxn>
                <a:cxn ang="0">
                  <a:pos x="0" y="37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/>
              <a:ahLst/>
              <a:cxnLst>
                <a:cxn ang="0">
                  <a:pos x="0" y="366"/>
                </a:cxn>
                <a:cxn ang="0">
                  <a:pos x="5740" y="1337"/>
                </a:cxn>
                <a:cxn ang="0">
                  <a:pos x="5740" y="1331"/>
                </a:cxn>
                <a:cxn ang="0">
                  <a:pos x="0" y="0"/>
                </a:cxn>
                <a:cxn ang="0">
                  <a:pos x="0" y="366"/>
                </a:cxn>
                <a:cxn ang="0">
                  <a:pos x="0" y="366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5740" y="414"/>
                </a:cxn>
                <a:cxn ang="0">
                  <a:pos x="5740" y="402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0" y="48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48" y="3177"/>
                </a:cxn>
                <a:cxn ang="0">
                  <a:pos x="4448" y="3153"/>
                </a:cxn>
                <a:cxn ang="0">
                  <a:pos x="12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28" y="2614"/>
                </a:cxn>
                <a:cxn ang="0">
                  <a:pos x="2428" y="2608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/>
              <a:ahLst/>
              <a:cxnLst>
                <a:cxn ang="0">
                  <a:pos x="485" y="0"/>
                </a:cxn>
                <a:cxn ang="0">
                  <a:pos x="0" y="0"/>
                </a:cxn>
                <a:cxn ang="0">
                  <a:pos x="1800" y="2464"/>
                </a:cxn>
                <a:cxn ang="0">
                  <a:pos x="1800" y="2248"/>
                </a:cxn>
                <a:cxn ang="0">
                  <a:pos x="1794" y="2248"/>
                </a:cxn>
                <a:cxn ang="0">
                  <a:pos x="485" y="0"/>
                </a:cxn>
                <a:cxn ang="0">
                  <a:pos x="485" y="0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2" y="2074"/>
                </a:cxn>
                <a:cxn ang="0">
                  <a:pos x="1232" y="203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58" y="1936"/>
                </a:cxn>
                <a:cxn ang="0">
                  <a:pos x="1058" y="1930"/>
                </a:cxn>
                <a:cxn ang="0">
                  <a:pos x="5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/>
              <a:ahLst/>
              <a:cxnLst>
                <a:cxn ang="0">
                  <a:pos x="771" y="1433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771" y="1487"/>
                </a:cxn>
                <a:cxn ang="0">
                  <a:pos x="771" y="1433"/>
                </a:cxn>
                <a:cxn ang="0">
                  <a:pos x="771" y="1433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3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2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66"/>
                  </a:cxn>
                  <a:cxn ang="0">
                    <a:pos x="3635" y="1313"/>
                  </a:cxn>
                  <a:cxn ang="0">
                    <a:pos x="3647" y="1235"/>
                  </a:cxn>
                  <a:cxn ang="0">
                    <a:pos x="3659" y="1163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/>
                <a:ahLst/>
                <a:cxnLst>
                  <a:cxn ang="0">
                    <a:pos x="2105" y="665"/>
                  </a:cxn>
                  <a:cxn ang="0">
                    <a:pos x="24" y="0"/>
                  </a:cxn>
                  <a:cxn ang="0">
                    <a:pos x="12" y="72"/>
                  </a:cxn>
                  <a:cxn ang="0">
                    <a:pos x="0" y="150"/>
                  </a:cxn>
                  <a:cxn ang="0">
                    <a:pos x="2105" y="695"/>
                  </a:cxn>
                  <a:cxn ang="0">
                    <a:pos x="2105" y="665"/>
                  </a:cxn>
                  <a:cxn ang="0">
                    <a:pos x="2105" y="665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sp>
        <p:nvSpPr>
          <p:cNvPr id="95274" name="Rectangle 4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600200"/>
            <a:ext cx="8229600" cy="18288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5275" name="Rectangle 4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4" name="Rectangle 4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4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4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DE839B-9FAE-4D24-A6CF-A12468905742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ED4D10-E017-45C0-9CAF-CC91C54C1909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56C99A-B363-46CD-8558-36CF2E2B5B51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BD98C5-173C-4400-9C15-178684948C6F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8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9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8581FC-CFD0-43B9-B2FC-68635C368DBA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4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5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6A2C4-8821-4CC0-8B2B-40D0D8A869DC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3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4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038C51-382B-4247-AF11-AEDEEBA7055C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8379AE-A470-47B0-9F99-36BDFD5C5472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258B5F-E771-40CF-ABFC-4E4703C7B11D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C31F27-6237-4E14-98A9-7C4BE4BC2338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1AB18A-2891-48D6-93CC-91B57F2F04B8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pic>
        <p:nvPicPr>
          <p:cNvPr id="10" name="Picture 14" descr="MK Logo (2)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261938"/>
            <a:ext cx="1155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0"/>
          <p:cNvGrpSpPr>
            <a:grpSpLocks/>
          </p:cNvGrpSpPr>
          <p:nvPr userDrawn="1"/>
        </p:nvGrpSpPr>
        <p:grpSpPr bwMode="auto">
          <a:xfrm>
            <a:off x="1774825" y="104775"/>
            <a:ext cx="6084888" cy="868363"/>
            <a:chOff x="1774113" y="104757"/>
            <a:chExt cx="6084936" cy="868541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1774113" y="104757"/>
              <a:ext cx="6084936" cy="5541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3000" b="1" cap="small" dirty="0">
                  <a:solidFill>
                    <a:srgbClr val="FFFFFF"/>
                  </a:solidFill>
                  <a:latin typeface="Corbel" pitchFamily="34" charset="0"/>
                  <a:cs typeface="+mn-cs"/>
                </a:rPr>
                <a:t>Computer Organization and Design</a:t>
              </a:r>
              <a:endParaRPr lang="en-US" sz="3000" b="1" cap="small" dirty="0">
                <a:solidFill>
                  <a:srgbClr val="FFFFFF"/>
                </a:solidFill>
                <a:latin typeface="Corbel" pitchFamily="34" charset="0"/>
                <a:cs typeface="+mn-cs"/>
              </a:endParaRPr>
            </a:p>
          </p:txBody>
        </p:sp>
        <p:sp>
          <p:nvSpPr>
            <p:cNvPr id="13" name="TextBox 12"/>
            <p:cNvSpPr txBox="1">
              <a:spLocks noChangeArrowheads="1"/>
            </p:cNvSpPr>
            <p:nvPr userDrawn="1"/>
          </p:nvSpPr>
          <p:spPr bwMode="auto">
            <a:xfrm>
              <a:off x="2844096" y="573166"/>
              <a:ext cx="3957669" cy="400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2000">
                  <a:solidFill>
                    <a:srgbClr val="FFFFFF"/>
                  </a:solidFill>
                  <a:latin typeface="Arial" charset="0"/>
                  <a:cs typeface="+mn-cs"/>
                </a:rPr>
                <a:t>The Hardware/Software Interface</a:t>
              </a:r>
              <a:endParaRPr lang="en-US" sz="2000">
                <a:solidFill>
                  <a:srgbClr val="FFFFFF"/>
                </a:solidFill>
                <a:latin typeface="Arial" charset="0"/>
                <a:cs typeface="+mn-cs"/>
              </a:endParaRPr>
            </a:p>
          </p:txBody>
        </p:sp>
      </p:grpSp>
      <p:grpSp>
        <p:nvGrpSpPr>
          <p:cNvPr id="3" name="Group 29"/>
          <p:cNvGrpSpPr>
            <a:grpSpLocks/>
          </p:cNvGrpSpPr>
          <p:nvPr userDrawn="1"/>
        </p:nvGrpSpPr>
        <p:grpSpPr bwMode="auto">
          <a:xfrm>
            <a:off x="8004175" y="93663"/>
            <a:ext cx="935038" cy="935037"/>
            <a:chOff x="7956376" y="116632"/>
            <a:chExt cx="936104" cy="936104"/>
          </a:xfrm>
        </p:grpSpPr>
        <p:sp>
          <p:nvSpPr>
            <p:cNvPr id="15" name="32-Point Star 14"/>
            <p:cNvSpPr>
              <a:spLocks noChangeArrowheads="1"/>
            </p:cNvSpPr>
            <p:nvPr userDrawn="1"/>
          </p:nvSpPr>
          <p:spPr bwMode="auto">
            <a:xfrm>
              <a:off x="7956376" y="116632"/>
              <a:ext cx="936104" cy="936104"/>
            </a:xfrm>
            <a:prstGeom prst="star32">
              <a:avLst>
                <a:gd name="adj" fmla="val 37500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16" name="TextBox 15"/>
            <p:cNvSpPr txBox="1">
              <a:spLocks noChangeArrowheads="1"/>
            </p:cNvSpPr>
            <p:nvPr userDrawn="1"/>
          </p:nvSpPr>
          <p:spPr bwMode="auto">
            <a:xfrm>
              <a:off x="8112128" y="262849"/>
              <a:ext cx="642081" cy="707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defRPr/>
              </a:pPr>
              <a:r>
                <a:rPr lang="en-GB" sz="2000">
                  <a:solidFill>
                    <a:srgbClr val="FFFFFF"/>
                  </a:solidFill>
                  <a:latin typeface="Arial Black" pitchFamily="34" charset="0"/>
                  <a:cs typeface="+mn-cs"/>
                </a:rPr>
                <a:t>5</a:t>
              </a:r>
              <a:r>
                <a:rPr lang="en-GB" sz="2000" baseline="30000">
                  <a:solidFill>
                    <a:srgbClr val="FFFFFF"/>
                  </a:solidFill>
                  <a:latin typeface="Arial Black" pitchFamily="34" charset="0"/>
                  <a:cs typeface="+mn-cs"/>
                </a:rPr>
                <a:t>th</a:t>
              </a:r>
              <a:endParaRPr lang="en-GB" sz="2000">
                <a:solidFill>
                  <a:srgbClr val="FFFFFF"/>
                </a:solidFill>
                <a:latin typeface="Arial Black" pitchFamily="34" charset="0"/>
                <a:cs typeface="+mn-cs"/>
              </a:endParaRPr>
            </a:p>
            <a:p>
              <a:pPr eaLnBrk="0" hangingPunct="0">
                <a:defRPr/>
              </a:pPr>
              <a:endParaRPr lang="en-US" sz="2000">
                <a:solidFill>
                  <a:srgbClr val="FFFFFF"/>
                </a:solidFill>
                <a:latin typeface="Arial Black" pitchFamily="34" charset="0"/>
                <a:cs typeface="+mn-cs"/>
              </a:endParaRPr>
            </a:p>
          </p:txBody>
        </p:sp>
        <p:sp>
          <p:nvSpPr>
            <p:cNvPr id="17" name="TextBox 16"/>
            <p:cNvSpPr txBox="1">
              <a:spLocks noChangeArrowheads="1"/>
            </p:cNvSpPr>
            <p:nvPr userDrawn="1"/>
          </p:nvSpPr>
          <p:spPr bwMode="auto">
            <a:xfrm>
              <a:off x="8064449" y="517139"/>
              <a:ext cx="732672" cy="308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defRPr/>
              </a:pPr>
              <a:r>
                <a:rPr lang="en-GB" sz="1400">
                  <a:solidFill>
                    <a:srgbClr val="FFFFFF"/>
                  </a:solidFill>
                  <a:latin typeface="Arial" charset="0"/>
                  <a:cs typeface="+mn-cs"/>
                </a:rPr>
                <a:t>Edition</a:t>
              </a:r>
              <a:endParaRPr lang="en-US" sz="1400">
                <a:solidFill>
                  <a:srgbClr val="FFFFFF"/>
                </a:solidFill>
                <a:latin typeface="Arial" charset="0"/>
                <a:cs typeface="+mn-cs"/>
              </a:endParaRPr>
            </a:p>
          </p:txBody>
        </p:sp>
      </p:grpSp>
      <p:sp>
        <p:nvSpPr>
          <p:cNvPr id="295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/>
              <a:t>Chapter …</a:t>
            </a:r>
          </a:p>
        </p:txBody>
      </p:sp>
      <p:sp>
        <p:nvSpPr>
          <p:cNvPr id="295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D614B9EA-9B85-42DF-A408-2217E9CE126E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279EEED0-E78C-4A67-B36C-9D46A2DFA105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BE0C53B5-C032-44C6-8E45-226832E71A9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96E6D9EA-4C7F-41E0-9FC2-704041C65D41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21072EBD-BC37-4253-B8E0-6385BE4A1953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1BAE042A-8EE5-4186-85F0-740161DE0238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E6E2B50F-6ADE-497F-B257-99041BC0412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D5CC83D6-8D3D-4109-85EA-BE122ABF5F4C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9CDC7473-ED8A-4FE9-BC2E-24ED365688AA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8BCA87B6-4FF7-4218-8BC2-4DEF61AE448F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B43D73D1-1D0C-4A11-BA7C-9DAF19F36F00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800825C1-1C8B-41A7-B9D6-B5F59AD5662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82708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3" y="3757613"/>
            <a:ext cx="82708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E867764F-DC6B-4EAE-BA2C-1680AD3DAC4C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0" name="Picture 14" descr="MK Logo (2)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261938"/>
            <a:ext cx="1155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0"/>
          <p:cNvGrpSpPr>
            <a:grpSpLocks/>
          </p:cNvGrpSpPr>
          <p:nvPr userDrawn="1"/>
        </p:nvGrpSpPr>
        <p:grpSpPr bwMode="auto">
          <a:xfrm>
            <a:off x="1774825" y="104775"/>
            <a:ext cx="6084888" cy="868363"/>
            <a:chOff x="1774113" y="104757"/>
            <a:chExt cx="6084936" cy="868541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1774113" y="104757"/>
              <a:ext cx="6084936" cy="5541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3000" b="1" cap="small" dirty="0">
                  <a:solidFill>
                    <a:srgbClr val="FFFFFF"/>
                  </a:solidFill>
                  <a:latin typeface="Corbel" pitchFamily="34" charset="0"/>
                </a:rPr>
                <a:t>Computer Organization and Design</a:t>
              </a:r>
              <a:endParaRPr lang="en-US" sz="3000" b="1" cap="small" dirty="0">
                <a:solidFill>
                  <a:srgbClr val="FFFFFF"/>
                </a:solidFill>
                <a:latin typeface="Corbel" pitchFamily="34" charset="0"/>
              </a:endParaRPr>
            </a:p>
          </p:txBody>
        </p:sp>
        <p:sp>
          <p:nvSpPr>
            <p:cNvPr id="13" name="TextBox 12"/>
            <p:cNvSpPr txBox="1">
              <a:spLocks noChangeArrowheads="1"/>
            </p:cNvSpPr>
            <p:nvPr userDrawn="1"/>
          </p:nvSpPr>
          <p:spPr bwMode="auto">
            <a:xfrm>
              <a:off x="2844096" y="573166"/>
              <a:ext cx="3957669" cy="400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2000">
                  <a:solidFill>
                    <a:srgbClr val="FFFFFF"/>
                  </a:solidFill>
                  <a:latin typeface="Arial" charset="0"/>
                </a:rPr>
                <a:t>The Hardware/Software Interface</a:t>
              </a:r>
              <a:endParaRPr lang="en-US" sz="200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3" name="Group 29"/>
          <p:cNvGrpSpPr>
            <a:grpSpLocks/>
          </p:cNvGrpSpPr>
          <p:nvPr userDrawn="1"/>
        </p:nvGrpSpPr>
        <p:grpSpPr bwMode="auto">
          <a:xfrm>
            <a:off x="8004175" y="93663"/>
            <a:ext cx="935038" cy="935037"/>
            <a:chOff x="7956376" y="116632"/>
            <a:chExt cx="936104" cy="936104"/>
          </a:xfrm>
        </p:grpSpPr>
        <p:sp>
          <p:nvSpPr>
            <p:cNvPr id="15" name="32-Point Star 14"/>
            <p:cNvSpPr>
              <a:spLocks noChangeArrowheads="1"/>
            </p:cNvSpPr>
            <p:nvPr userDrawn="1"/>
          </p:nvSpPr>
          <p:spPr bwMode="auto">
            <a:xfrm>
              <a:off x="7956376" y="116632"/>
              <a:ext cx="936104" cy="936104"/>
            </a:xfrm>
            <a:prstGeom prst="star32">
              <a:avLst>
                <a:gd name="adj" fmla="val 37500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6" name="TextBox 15"/>
            <p:cNvSpPr txBox="1">
              <a:spLocks noChangeArrowheads="1"/>
            </p:cNvSpPr>
            <p:nvPr userDrawn="1"/>
          </p:nvSpPr>
          <p:spPr bwMode="auto">
            <a:xfrm>
              <a:off x="8112128" y="262849"/>
              <a:ext cx="642081" cy="707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defRPr/>
              </a:pPr>
              <a:r>
                <a:rPr lang="en-GB" sz="2000">
                  <a:solidFill>
                    <a:srgbClr val="FFFFFF"/>
                  </a:solidFill>
                  <a:latin typeface="Arial Black" pitchFamily="34" charset="0"/>
                </a:rPr>
                <a:t>5</a:t>
              </a:r>
              <a:r>
                <a:rPr lang="en-GB" sz="2000" baseline="30000">
                  <a:solidFill>
                    <a:srgbClr val="FFFFFF"/>
                  </a:solidFill>
                  <a:latin typeface="Arial Black" pitchFamily="34" charset="0"/>
                </a:rPr>
                <a:t>th</a:t>
              </a:r>
              <a:endParaRPr lang="en-GB" sz="2000">
                <a:solidFill>
                  <a:srgbClr val="FFFFFF"/>
                </a:solidFill>
                <a:latin typeface="Arial Black" pitchFamily="34" charset="0"/>
              </a:endParaRPr>
            </a:p>
            <a:p>
              <a:pPr eaLnBrk="0" hangingPunct="0">
                <a:defRPr/>
              </a:pPr>
              <a:endParaRPr lang="en-US" sz="2000">
                <a:solidFill>
                  <a:srgbClr val="FFFFFF"/>
                </a:solidFill>
                <a:latin typeface="Arial Black" pitchFamily="34" charset="0"/>
              </a:endParaRPr>
            </a:p>
          </p:txBody>
        </p:sp>
        <p:sp>
          <p:nvSpPr>
            <p:cNvPr id="17" name="TextBox 16"/>
            <p:cNvSpPr txBox="1">
              <a:spLocks noChangeArrowheads="1"/>
            </p:cNvSpPr>
            <p:nvPr userDrawn="1"/>
          </p:nvSpPr>
          <p:spPr bwMode="auto">
            <a:xfrm>
              <a:off x="8064449" y="517139"/>
              <a:ext cx="732672" cy="308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defRPr/>
              </a:pPr>
              <a:r>
                <a:rPr lang="en-GB" sz="1400">
                  <a:solidFill>
                    <a:srgbClr val="FFFFFF"/>
                  </a:solidFill>
                  <a:latin typeface="Arial" charset="0"/>
                </a:rPr>
                <a:t>Edition</a:t>
              </a:r>
              <a:endParaRPr lang="en-US" sz="140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295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/>
              <a:t>Chapter …</a:t>
            </a:r>
          </a:p>
        </p:txBody>
      </p:sp>
      <p:sp>
        <p:nvSpPr>
          <p:cNvPr id="295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D614B9EA-9B85-42DF-A408-2217E9CE126E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279EEED0-E78C-4A67-B36C-9D46A2DFA105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BE0C53B5-C032-44C6-8E45-226832E71A9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96E6D9EA-4C7F-41E0-9FC2-704041C65D41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21072EBD-BC37-4253-B8E0-6385BE4A1953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1BAE042A-8EE5-4186-85F0-740161DE0238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E6E2B50F-6ADE-497F-B257-99041BC0412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D5CC83D6-8D3D-4109-85EA-BE122ABF5F4C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31FEE4-F340-41E6-9620-B8D1BE2D88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9CDC7473-ED8A-4FE9-BC2E-24ED365688AA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8BCA87B6-4FF7-4218-8BC2-4DEF61AE448F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B43D73D1-1D0C-4A11-BA7C-9DAF19F36F00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800825C1-1C8B-41A7-B9D6-B5F59AD5662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82708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3" y="3757613"/>
            <a:ext cx="82708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E867764F-DC6B-4EAE-BA2C-1680AD3DAC4C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pic>
        <p:nvPicPr>
          <p:cNvPr id="10" name="Picture 14" descr="MK Logo (2)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261938"/>
            <a:ext cx="1155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0"/>
          <p:cNvGrpSpPr>
            <a:grpSpLocks/>
          </p:cNvGrpSpPr>
          <p:nvPr userDrawn="1"/>
        </p:nvGrpSpPr>
        <p:grpSpPr bwMode="auto">
          <a:xfrm>
            <a:off x="1774825" y="104775"/>
            <a:ext cx="6084888" cy="868363"/>
            <a:chOff x="1774113" y="104757"/>
            <a:chExt cx="6084936" cy="868541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1774113" y="104757"/>
              <a:ext cx="6084936" cy="5541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3000" b="1" cap="small" dirty="0">
                  <a:solidFill>
                    <a:srgbClr val="FFFFFF"/>
                  </a:solidFill>
                  <a:latin typeface="Corbel" pitchFamily="34" charset="0"/>
                  <a:cs typeface="+mn-cs"/>
                </a:rPr>
                <a:t>Computer Organization and Design</a:t>
              </a:r>
              <a:endParaRPr lang="en-US" sz="3000" b="1" cap="small" dirty="0">
                <a:solidFill>
                  <a:srgbClr val="FFFFFF"/>
                </a:solidFill>
                <a:latin typeface="Corbel" pitchFamily="34" charset="0"/>
                <a:cs typeface="+mn-cs"/>
              </a:endParaRPr>
            </a:p>
          </p:txBody>
        </p:sp>
        <p:sp>
          <p:nvSpPr>
            <p:cNvPr id="13" name="TextBox 12"/>
            <p:cNvSpPr txBox="1">
              <a:spLocks noChangeArrowheads="1"/>
            </p:cNvSpPr>
            <p:nvPr userDrawn="1"/>
          </p:nvSpPr>
          <p:spPr bwMode="auto">
            <a:xfrm>
              <a:off x="2844096" y="573166"/>
              <a:ext cx="3957669" cy="400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2000">
                  <a:solidFill>
                    <a:srgbClr val="FFFFFF"/>
                  </a:solidFill>
                  <a:latin typeface="Arial" charset="0"/>
                  <a:cs typeface="+mn-cs"/>
                </a:rPr>
                <a:t>The Hardware/Software Interface</a:t>
              </a:r>
              <a:endParaRPr lang="en-US" sz="2000">
                <a:solidFill>
                  <a:srgbClr val="FFFFFF"/>
                </a:solidFill>
                <a:latin typeface="Arial" charset="0"/>
                <a:cs typeface="+mn-cs"/>
              </a:endParaRPr>
            </a:p>
          </p:txBody>
        </p:sp>
      </p:grpSp>
      <p:grpSp>
        <p:nvGrpSpPr>
          <p:cNvPr id="3" name="Group 29"/>
          <p:cNvGrpSpPr>
            <a:grpSpLocks/>
          </p:cNvGrpSpPr>
          <p:nvPr userDrawn="1"/>
        </p:nvGrpSpPr>
        <p:grpSpPr bwMode="auto">
          <a:xfrm>
            <a:off x="8004175" y="93663"/>
            <a:ext cx="935038" cy="935037"/>
            <a:chOff x="7956376" y="116632"/>
            <a:chExt cx="936104" cy="936104"/>
          </a:xfrm>
        </p:grpSpPr>
        <p:sp>
          <p:nvSpPr>
            <p:cNvPr id="15" name="32-Point Star 14"/>
            <p:cNvSpPr>
              <a:spLocks noChangeArrowheads="1"/>
            </p:cNvSpPr>
            <p:nvPr userDrawn="1"/>
          </p:nvSpPr>
          <p:spPr bwMode="auto">
            <a:xfrm>
              <a:off x="7956376" y="116632"/>
              <a:ext cx="936104" cy="936104"/>
            </a:xfrm>
            <a:prstGeom prst="star32">
              <a:avLst>
                <a:gd name="adj" fmla="val 37500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16" name="TextBox 15"/>
            <p:cNvSpPr txBox="1">
              <a:spLocks noChangeArrowheads="1"/>
            </p:cNvSpPr>
            <p:nvPr userDrawn="1"/>
          </p:nvSpPr>
          <p:spPr bwMode="auto">
            <a:xfrm>
              <a:off x="8112128" y="262849"/>
              <a:ext cx="642081" cy="707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defRPr/>
              </a:pPr>
              <a:r>
                <a:rPr lang="en-GB" sz="2000">
                  <a:solidFill>
                    <a:srgbClr val="FFFFFF"/>
                  </a:solidFill>
                  <a:latin typeface="Arial Black" pitchFamily="34" charset="0"/>
                  <a:cs typeface="+mn-cs"/>
                </a:rPr>
                <a:t>5</a:t>
              </a:r>
              <a:r>
                <a:rPr lang="en-GB" sz="2000" baseline="30000">
                  <a:solidFill>
                    <a:srgbClr val="FFFFFF"/>
                  </a:solidFill>
                  <a:latin typeface="Arial Black" pitchFamily="34" charset="0"/>
                  <a:cs typeface="+mn-cs"/>
                </a:rPr>
                <a:t>th</a:t>
              </a:r>
              <a:endParaRPr lang="en-GB" sz="2000">
                <a:solidFill>
                  <a:srgbClr val="FFFFFF"/>
                </a:solidFill>
                <a:latin typeface="Arial Black" pitchFamily="34" charset="0"/>
                <a:cs typeface="+mn-cs"/>
              </a:endParaRPr>
            </a:p>
            <a:p>
              <a:pPr eaLnBrk="0" hangingPunct="0">
                <a:defRPr/>
              </a:pPr>
              <a:endParaRPr lang="en-US" sz="2000">
                <a:solidFill>
                  <a:srgbClr val="FFFFFF"/>
                </a:solidFill>
                <a:latin typeface="Arial Black" pitchFamily="34" charset="0"/>
                <a:cs typeface="+mn-cs"/>
              </a:endParaRPr>
            </a:p>
          </p:txBody>
        </p:sp>
        <p:sp>
          <p:nvSpPr>
            <p:cNvPr id="17" name="TextBox 16"/>
            <p:cNvSpPr txBox="1">
              <a:spLocks noChangeArrowheads="1"/>
            </p:cNvSpPr>
            <p:nvPr userDrawn="1"/>
          </p:nvSpPr>
          <p:spPr bwMode="auto">
            <a:xfrm>
              <a:off x="8064449" y="517139"/>
              <a:ext cx="732672" cy="308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defRPr/>
              </a:pPr>
              <a:r>
                <a:rPr lang="en-GB" sz="1400">
                  <a:solidFill>
                    <a:srgbClr val="FFFFFF"/>
                  </a:solidFill>
                  <a:latin typeface="Arial" charset="0"/>
                  <a:cs typeface="+mn-cs"/>
                </a:rPr>
                <a:t>Edition</a:t>
              </a:r>
              <a:endParaRPr lang="en-US" sz="1400">
                <a:solidFill>
                  <a:srgbClr val="FFFFFF"/>
                </a:solidFill>
                <a:latin typeface="Arial" charset="0"/>
                <a:cs typeface="+mn-cs"/>
              </a:endParaRPr>
            </a:p>
          </p:txBody>
        </p:sp>
      </p:grpSp>
      <p:sp>
        <p:nvSpPr>
          <p:cNvPr id="295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/>
              <a:t>Chapter …</a:t>
            </a:r>
          </a:p>
        </p:txBody>
      </p:sp>
      <p:sp>
        <p:nvSpPr>
          <p:cNvPr id="295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D614B9EA-9B85-42DF-A408-2217E9CE126E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279EEED0-E78C-4A67-B36C-9D46A2DFA105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BE0C53B5-C032-44C6-8E45-226832E71A9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96E6D9EA-4C7F-41E0-9FC2-704041C65D41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21072EBD-BC37-4253-B8E0-6385BE4A1953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1BAE042A-8EE5-4186-85F0-740161DE0238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E6E2B50F-6ADE-497F-B257-99041BC0412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D5CC83D6-8D3D-4109-85EA-BE122ABF5F4C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9CDC7473-ED8A-4FE9-BC2E-24ED365688AA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8BCA87B6-4FF7-4218-8BC2-4DEF61AE448F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B43D73D1-1D0C-4A11-BA7C-9DAF19F36F00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800825C1-1C8B-41A7-B9D6-B5F59AD5662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82708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3" y="3757613"/>
            <a:ext cx="82708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E867764F-DC6B-4EAE-BA2C-1680AD3DAC4C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-1035050" y="1552575"/>
            <a:ext cx="10179050" cy="5305425"/>
            <a:chOff x="-652" y="978"/>
            <a:chExt cx="6412" cy="3342"/>
          </a:xfrm>
        </p:grpSpPr>
        <p:sp>
          <p:nvSpPr>
            <p:cNvPr id="5" name="Freeform 3"/>
            <p:cNvSpPr>
              <a:spLocks/>
            </p:cNvSpPr>
            <p:nvPr/>
          </p:nvSpPr>
          <p:spPr bwMode="auto">
            <a:xfrm>
              <a:off x="2061" y="1707"/>
              <a:ext cx="3699" cy="2613"/>
            </a:xfrm>
            <a:custGeom>
              <a:avLst/>
              <a:gdLst/>
              <a:ahLst/>
              <a:cxnLst>
                <a:cxn ang="0">
                  <a:pos x="1523" y="2611"/>
                </a:cxn>
                <a:cxn ang="0">
                  <a:pos x="3698" y="2612"/>
                </a:cxn>
                <a:cxn ang="0">
                  <a:pos x="3698" y="2228"/>
                </a:cxn>
                <a:cxn ang="0">
                  <a:pos x="0" y="0"/>
                </a:cxn>
                <a:cxn ang="0">
                  <a:pos x="160" y="118"/>
                </a:cxn>
                <a:cxn ang="0">
                  <a:pos x="292" y="219"/>
                </a:cxn>
                <a:cxn ang="0">
                  <a:pos x="441" y="347"/>
                </a:cxn>
                <a:cxn ang="0">
                  <a:pos x="585" y="482"/>
                </a:cxn>
                <a:cxn ang="0">
                  <a:pos x="796" y="711"/>
                </a:cxn>
                <a:cxn ang="0">
                  <a:pos x="983" y="955"/>
                </a:cxn>
                <a:cxn ang="0">
                  <a:pos x="1119" y="1168"/>
                </a:cxn>
                <a:cxn ang="0">
                  <a:pos x="1238" y="1388"/>
                </a:cxn>
                <a:cxn ang="0">
                  <a:pos x="1331" y="1608"/>
                </a:cxn>
                <a:cxn ang="0">
                  <a:pos x="1400" y="1809"/>
                </a:cxn>
                <a:cxn ang="0">
                  <a:pos x="1447" y="1979"/>
                </a:cxn>
                <a:cxn ang="0">
                  <a:pos x="1490" y="2190"/>
                </a:cxn>
                <a:cxn ang="0">
                  <a:pos x="1511" y="2374"/>
                </a:cxn>
                <a:cxn ang="0">
                  <a:pos x="1523" y="2611"/>
                </a:cxn>
              </a:cxnLst>
              <a:rect l="0" t="0" r="r" b="b"/>
              <a:pathLst>
                <a:path w="3699" h="2613">
                  <a:moveTo>
                    <a:pt x="1523" y="2611"/>
                  </a:moveTo>
                  <a:lnTo>
                    <a:pt x="3698" y="2612"/>
                  </a:lnTo>
                  <a:lnTo>
                    <a:pt x="3698" y="2228"/>
                  </a:lnTo>
                  <a:lnTo>
                    <a:pt x="0" y="0"/>
                  </a:lnTo>
                  <a:lnTo>
                    <a:pt x="160" y="118"/>
                  </a:lnTo>
                  <a:lnTo>
                    <a:pt x="292" y="219"/>
                  </a:lnTo>
                  <a:lnTo>
                    <a:pt x="441" y="347"/>
                  </a:lnTo>
                  <a:lnTo>
                    <a:pt x="585" y="482"/>
                  </a:lnTo>
                  <a:lnTo>
                    <a:pt x="796" y="711"/>
                  </a:lnTo>
                  <a:lnTo>
                    <a:pt x="983" y="955"/>
                  </a:lnTo>
                  <a:lnTo>
                    <a:pt x="1119" y="1168"/>
                  </a:lnTo>
                  <a:lnTo>
                    <a:pt x="1238" y="1388"/>
                  </a:lnTo>
                  <a:lnTo>
                    <a:pt x="1331" y="1608"/>
                  </a:lnTo>
                  <a:lnTo>
                    <a:pt x="1400" y="1809"/>
                  </a:lnTo>
                  <a:lnTo>
                    <a:pt x="1447" y="1979"/>
                  </a:lnTo>
                  <a:lnTo>
                    <a:pt x="1490" y="2190"/>
                  </a:lnTo>
                  <a:lnTo>
                    <a:pt x="1511" y="2374"/>
                  </a:lnTo>
                  <a:lnTo>
                    <a:pt x="1523" y="2611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6" name="Arc 4"/>
            <p:cNvSpPr>
              <a:spLocks/>
            </p:cNvSpPr>
            <p:nvPr/>
          </p:nvSpPr>
          <p:spPr bwMode="auto">
            <a:xfrm>
              <a:off x="-652" y="978"/>
              <a:ext cx="4237" cy="3342"/>
            </a:xfrm>
            <a:custGeom>
              <a:avLst/>
              <a:gdLst>
                <a:gd name="G0" fmla="+- 0 0 0"/>
                <a:gd name="G1" fmla="+- 21231 0 0"/>
                <a:gd name="G2" fmla="+- 21600 0 0"/>
                <a:gd name="T0" fmla="*/ 3977 w 21600"/>
                <a:gd name="T1" fmla="*/ 0 h 21231"/>
                <a:gd name="T2" fmla="*/ 21600 w 21600"/>
                <a:gd name="T3" fmla="*/ 21231 h 21231"/>
                <a:gd name="T4" fmla="*/ 0 w 21600"/>
                <a:gd name="T5" fmla="*/ 21231 h 2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231" fill="none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</a:path>
                <a:path w="21600" h="21231" stroke="0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  <a:lnTo>
                    <a:pt x="0" y="21231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88069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1293813" y="762000"/>
            <a:ext cx="7772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lIns="92075" tIns="46038" rIns="92075" bIns="46038"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6E9E6-44F9-4312-9F12-1E4D855B649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4350" y="263526"/>
            <a:ext cx="2065338" cy="58197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6750" y="263526"/>
            <a:ext cx="6045200" cy="58197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31FEE4-F340-41E6-9620-B8D1BE2D883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28331-02D3-4B70-A6BC-41E7347C4B8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F9B9D7-B67C-428A-8913-73297161456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4D06B-03DB-4E3A-957E-61B7181EB4A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52E4A8-A57A-48A3-8AEA-E7B90EE0A03A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2B869-4BC5-4772-803F-33B661901D5C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7A5D8-DE7D-43D3-AEC5-6E78B7AD8D9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A3DF0-93EC-4B85-AFAD-2B5F916B2DC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874F01-AAC9-41B6-BF05-9BC0A1E620AD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DF86A-75C3-4B5A-ABBE-D0A585CC2BB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28A85244-A172-4C9D-8D5A-23110B0770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/>
              <a:ahLst/>
              <a:cxnLst>
                <a:cxn ang="0">
                  <a:pos x="3193" y="1816"/>
                </a:cxn>
                <a:cxn ang="0">
                  <a:pos x="0" y="0"/>
                </a:cxn>
                <a:cxn ang="0">
                  <a:pos x="0" y="522"/>
                </a:cxn>
                <a:cxn ang="0">
                  <a:pos x="3037" y="1978"/>
                </a:cxn>
                <a:cxn ang="0">
                  <a:pos x="5740" y="3273"/>
                </a:cxn>
                <a:cxn ang="0">
                  <a:pos x="5740" y="3267"/>
                </a:cxn>
                <a:cxn ang="0">
                  <a:pos x="3193" y="1816"/>
                </a:cxn>
                <a:cxn ang="0">
                  <a:pos x="3193" y="1816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/>
              <a:ahLst/>
              <a:cxnLst>
                <a:cxn ang="0">
                  <a:pos x="3163" y="1714"/>
                </a:cxn>
                <a:cxn ang="0">
                  <a:pos x="431" y="0"/>
                </a:cxn>
                <a:cxn ang="0">
                  <a:pos x="0" y="0"/>
                </a:cxn>
                <a:cxn ang="0">
                  <a:pos x="3086" y="1786"/>
                </a:cxn>
                <a:cxn ang="0">
                  <a:pos x="5591" y="3243"/>
                </a:cxn>
                <a:cxn ang="0">
                  <a:pos x="5591" y="3237"/>
                </a:cxn>
                <a:cxn ang="0">
                  <a:pos x="3163" y="1714"/>
                </a:cxn>
                <a:cxn ang="0">
                  <a:pos x="3163" y="1714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4042" y="192"/>
                </a:cxn>
                <a:cxn ang="0">
                  <a:pos x="4042" y="144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0" y="156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692 w 1722"/>
                <a:gd name="T1" fmla="*/ 51 h 66"/>
                <a:gd name="T2" fmla="*/ 1692 w 1722"/>
                <a:gd name="T3" fmla="*/ 45 h 66"/>
                <a:gd name="T4" fmla="*/ 0 w 1722"/>
                <a:gd name="T5" fmla="*/ 0 h 66"/>
                <a:gd name="T6" fmla="*/ 0 w 1722"/>
                <a:gd name="T7" fmla="*/ 33 h 66"/>
                <a:gd name="T8" fmla="*/ 1692 w 1722"/>
                <a:gd name="T9" fmla="*/ 51 h 66"/>
                <a:gd name="T10" fmla="*/ 1692 w 1722"/>
                <a:gd name="T11" fmla="*/ 51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 smtClean="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/>
              <a:ahLst/>
              <a:cxnLst>
                <a:cxn ang="0">
                  <a:pos x="0" y="329"/>
                </a:cxn>
                <a:cxn ang="0">
                  <a:pos x="4789" y="77"/>
                </a:cxn>
                <a:cxn ang="0">
                  <a:pos x="4789" y="0"/>
                </a:cxn>
                <a:cxn ang="0">
                  <a:pos x="0" y="107"/>
                </a:cxn>
                <a:cxn ang="0">
                  <a:pos x="0" y="329"/>
                </a:cxn>
                <a:cxn ang="0">
                  <a:pos x="0" y="329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60 w 975"/>
                <a:gd name="T1" fmla="*/ 48 h 101"/>
                <a:gd name="T2" fmla="*/ 960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60 w 975"/>
                <a:gd name="T9" fmla="*/ 48 h 101"/>
                <a:gd name="T10" fmla="*/ 960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 smtClean="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11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11 w 2141"/>
                <a:gd name="T7" fmla="*/ 0 h 198"/>
                <a:gd name="T8" fmla="*/ 2111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 smtClean="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11" y="348"/>
                </a:cxn>
                <a:cxn ang="0">
                  <a:pos x="3623" y="42"/>
                </a:cxn>
                <a:cxn ang="0">
                  <a:pos x="3623" y="0"/>
                </a:cxn>
                <a:cxn ang="0">
                  <a:pos x="0" y="264"/>
                </a:cxn>
                <a:cxn ang="0">
                  <a:pos x="0" y="348"/>
                </a:cxn>
                <a:cxn ang="0">
                  <a:pos x="0" y="348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37 w 2517"/>
                <a:gd name="T1" fmla="*/ 276 h 276"/>
                <a:gd name="T2" fmla="*/ 2472 w 2517"/>
                <a:gd name="T3" fmla="*/ 204 h 276"/>
                <a:gd name="T4" fmla="*/ 2215 w 2517"/>
                <a:gd name="T5" fmla="*/ 0 h 276"/>
                <a:gd name="T6" fmla="*/ 0 w 2517"/>
                <a:gd name="T7" fmla="*/ 276 h 276"/>
                <a:gd name="T8" fmla="*/ 2137 w 2517"/>
                <a:gd name="T9" fmla="*/ 276 h 276"/>
                <a:gd name="T10" fmla="*/ 2137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 smtClean="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/>
              <a:ahLst/>
              <a:cxnLst>
                <a:cxn ang="0">
                  <a:pos x="1405" y="126"/>
                </a:cxn>
                <a:cxn ang="0">
                  <a:pos x="1405" y="0"/>
                </a:cxn>
                <a:cxn ang="0">
                  <a:pos x="0" y="174"/>
                </a:cxn>
                <a:cxn ang="0">
                  <a:pos x="257" y="378"/>
                </a:cxn>
                <a:cxn ang="0">
                  <a:pos x="1405" y="126"/>
                </a:cxn>
                <a:cxn ang="0">
                  <a:pos x="1405" y="126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14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14 w 729"/>
                <a:gd name="T7" fmla="*/ 240 h 240"/>
                <a:gd name="T8" fmla="*/ 714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 smtClean="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5035" y="1672"/>
                </a:cxn>
                <a:cxn ang="0">
                  <a:pos x="5035" y="1666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0" y="72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14 w 729"/>
                <a:gd name="T1" fmla="*/ 318 h 318"/>
                <a:gd name="T2" fmla="*/ 714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14 w 729"/>
                <a:gd name="T9" fmla="*/ 318 h 318"/>
                <a:gd name="T10" fmla="*/ 714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 smtClean="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/>
              <a:ahLst/>
              <a:cxnLst>
                <a:cxn ang="0">
                  <a:pos x="0" y="396"/>
                </a:cxn>
                <a:cxn ang="0">
                  <a:pos x="5035" y="2188"/>
                </a:cxn>
                <a:cxn ang="0">
                  <a:pos x="5035" y="2134"/>
                </a:cxn>
                <a:cxn ang="0">
                  <a:pos x="0" y="0"/>
                </a:cxn>
                <a:cxn ang="0">
                  <a:pos x="0" y="396"/>
                </a:cxn>
                <a:cxn ang="0">
                  <a:pos x="0" y="396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45" y="2727"/>
                </a:cxn>
                <a:cxn ang="0">
                  <a:pos x="3163" y="2704"/>
                </a:cxn>
                <a:cxn ang="0">
                  <a:pos x="10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/>
              <a:ahLst/>
              <a:cxnLst>
                <a:cxn ang="0">
                  <a:pos x="323" y="299"/>
                </a:cxn>
                <a:cxn ang="0">
                  <a:pos x="323" y="263"/>
                </a:cxn>
                <a:cxn ang="0">
                  <a:pos x="18" y="0"/>
                </a:cxn>
                <a:cxn ang="0">
                  <a:pos x="0" y="23"/>
                </a:cxn>
                <a:cxn ang="0">
                  <a:pos x="323" y="299"/>
                </a:cxn>
                <a:cxn ang="0">
                  <a:pos x="323" y="299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 smtClean="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26" y="2680"/>
                </a:cxn>
                <a:cxn ang="0">
                  <a:pos x="3122" y="2590"/>
                </a:cxn>
                <a:cxn ang="0">
                  <a:pos x="383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 smtClean="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17" y="2536"/>
                </a:cxn>
                <a:cxn ang="0">
                  <a:pos x="2517" y="2536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88" y="2482"/>
                </a:cxn>
                <a:cxn ang="0">
                  <a:pos x="2200" y="2476"/>
                </a:cxn>
                <a:cxn ang="0">
                  <a:pos x="31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/>
              <a:ahLst/>
              <a:cxnLst>
                <a:cxn ang="0">
                  <a:pos x="84" y="96"/>
                </a:cxn>
                <a:cxn ang="0">
                  <a:pos x="84" y="90"/>
                </a:cxn>
                <a:cxn ang="0">
                  <a:pos x="12" y="0"/>
                </a:cxn>
                <a:cxn ang="0">
                  <a:pos x="0" y="6"/>
                </a:cxn>
                <a:cxn ang="0">
                  <a:pos x="84" y="96"/>
                </a:cxn>
                <a:cxn ang="0">
                  <a:pos x="84" y="96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 smtClean="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7" y="1043"/>
                </a:cxn>
                <a:cxn ang="0">
                  <a:pos x="574" y="851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0"/>
                </a:cxn>
                <a:cxn ang="0">
                  <a:pos x="287" y="797"/>
                </a:cxn>
                <a:cxn ang="0">
                  <a:pos x="341" y="653"/>
                </a:cxn>
                <a:cxn ang="0">
                  <a:pos x="144" y="0"/>
                </a:cxn>
                <a:cxn ang="0">
                  <a:pos x="144" y="0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297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 smtClean="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/>
              <a:ahLst/>
              <a:cxnLst>
                <a:cxn ang="0">
                  <a:pos x="0" y="371"/>
                </a:cxn>
                <a:cxn ang="0">
                  <a:pos x="5740" y="1864"/>
                </a:cxn>
                <a:cxn ang="0">
                  <a:pos x="5740" y="1834"/>
                </a:cxn>
                <a:cxn ang="0">
                  <a:pos x="0" y="0"/>
                </a:cxn>
                <a:cxn ang="0">
                  <a:pos x="0" y="371"/>
                </a:cxn>
                <a:cxn ang="0">
                  <a:pos x="0" y="37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 smtClean="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/>
              <a:ahLst/>
              <a:cxnLst>
                <a:cxn ang="0">
                  <a:pos x="0" y="366"/>
                </a:cxn>
                <a:cxn ang="0">
                  <a:pos x="5740" y="1337"/>
                </a:cxn>
                <a:cxn ang="0">
                  <a:pos x="5740" y="1331"/>
                </a:cxn>
                <a:cxn ang="0">
                  <a:pos x="0" y="0"/>
                </a:cxn>
                <a:cxn ang="0">
                  <a:pos x="0" y="366"/>
                </a:cxn>
                <a:cxn ang="0">
                  <a:pos x="0" y="366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5740" y="414"/>
                </a:cxn>
                <a:cxn ang="0">
                  <a:pos x="5740" y="402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0" y="48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48" y="3177"/>
                </a:cxn>
                <a:cxn ang="0">
                  <a:pos x="4448" y="3153"/>
                </a:cxn>
                <a:cxn ang="0">
                  <a:pos x="12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28" y="2614"/>
                </a:cxn>
                <a:cxn ang="0">
                  <a:pos x="2428" y="2608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/>
              <a:ahLst/>
              <a:cxnLst>
                <a:cxn ang="0">
                  <a:pos x="485" y="0"/>
                </a:cxn>
                <a:cxn ang="0">
                  <a:pos x="0" y="0"/>
                </a:cxn>
                <a:cxn ang="0">
                  <a:pos x="1800" y="2464"/>
                </a:cxn>
                <a:cxn ang="0">
                  <a:pos x="1800" y="2248"/>
                </a:cxn>
                <a:cxn ang="0">
                  <a:pos x="1794" y="2248"/>
                </a:cxn>
                <a:cxn ang="0">
                  <a:pos x="485" y="0"/>
                </a:cxn>
                <a:cxn ang="0">
                  <a:pos x="485" y="0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2" y="2074"/>
                </a:cxn>
                <a:cxn ang="0">
                  <a:pos x="1232" y="203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58" y="1936"/>
                </a:cxn>
                <a:cxn ang="0">
                  <a:pos x="1058" y="1930"/>
                </a:cxn>
                <a:cxn ang="0">
                  <a:pos x="5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/>
              <a:ahLst/>
              <a:cxnLst>
                <a:cxn ang="0">
                  <a:pos x="771" y="1433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771" y="1487"/>
                </a:cxn>
                <a:cxn ang="0">
                  <a:pos x="771" y="1433"/>
                </a:cxn>
                <a:cxn ang="0">
                  <a:pos x="771" y="1433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3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2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66"/>
                  </a:cxn>
                  <a:cxn ang="0">
                    <a:pos x="3635" y="1313"/>
                  </a:cxn>
                  <a:cxn ang="0">
                    <a:pos x="3647" y="1235"/>
                  </a:cxn>
                  <a:cxn ang="0">
                    <a:pos x="3659" y="1163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/>
                <a:ahLst/>
                <a:cxnLst>
                  <a:cxn ang="0">
                    <a:pos x="2105" y="665"/>
                  </a:cxn>
                  <a:cxn ang="0">
                    <a:pos x="24" y="0"/>
                  </a:cxn>
                  <a:cxn ang="0">
                    <a:pos x="12" y="72"/>
                  </a:cxn>
                  <a:cxn ang="0">
                    <a:pos x="0" y="150"/>
                  </a:cxn>
                  <a:cxn ang="0">
                    <a:pos x="2105" y="695"/>
                  </a:cxn>
                  <a:cxn ang="0">
                    <a:pos x="2105" y="665"/>
                  </a:cxn>
                  <a:cxn ang="0">
                    <a:pos x="2105" y="665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sp>
        <p:nvSpPr>
          <p:cNvPr id="95274" name="Rectangle 4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600200"/>
            <a:ext cx="8229600" cy="18288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5275" name="Rectangle 4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4" name="Rectangle 4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4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4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DE839B-9FAE-4D24-A6CF-A12468905742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ED4D10-E017-45C0-9CAF-CC91C54C1909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56C99A-B363-46CD-8558-36CF2E2B5B51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BD98C5-173C-4400-9C15-178684948C6F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8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9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8581FC-CFD0-43B9-B2FC-68635C368DBA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4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5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6A2C4-8821-4CC0-8B2B-40D0D8A869DC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3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4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038C51-382B-4247-AF11-AEDEEBA7055C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8379AE-A470-47B0-9F99-36BDFD5C5472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258B5F-E771-40CF-ABFC-4E4703C7B11D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C31F27-6237-4E14-98A9-7C4BE4BC2338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EC4D1BCB-52AB-49B1-9191-AA7A9C45D0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1AB18A-2891-48D6-93CC-91B57F2F04B8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pic>
        <p:nvPicPr>
          <p:cNvPr id="10" name="Picture 14" descr="MK Logo (2)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261938"/>
            <a:ext cx="1155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0"/>
          <p:cNvGrpSpPr>
            <a:grpSpLocks/>
          </p:cNvGrpSpPr>
          <p:nvPr userDrawn="1"/>
        </p:nvGrpSpPr>
        <p:grpSpPr bwMode="auto">
          <a:xfrm>
            <a:off x="1774825" y="104775"/>
            <a:ext cx="6084888" cy="868363"/>
            <a:chOff x="1774113" y="104757"/>
            <a:chExt cx="6084936" cy="868541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1774113" y="104757"/>
              <a:ext cx="6084936" cy="5541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3000" b="1" cap="small" dirty="0">
                  <a:solidFill>
                    <a:srgbClr val="FFFFFF"/>
                  </a:solidFill>
                  <a:latin typeface="Corbel" pitchFamily="34" charset="0"/>
                  <a:cs typeface="+mn-cs"/>
                </a:rPr>
                <a:t>Computer Organization and Design</a:t>
              </a:r>
              <a:endParaRPr lang="en-US" sz="3000" b="1" cap="small" dirty="0">
                <a:solidFill>
                  <a:srgbClr val="FFFFFF"/>
                </a:solidFill>
                <a:latin typeface="Corbel" pitchFamily="34" charset="0"/>
                <a:cs typeface="+mn-cs"/>
              </a:endParaRPr>
            </a:p>
          </p:txBody>
        </p:sp>
        <p:sp>
          <p:nvSpPr>
            <p:cNvPr id="13" name="TextBox 12"/>
            <p:cNvSpPr txBox="1">
              <a:spLocks noChangeArrowheads="1"/>
            </p:cNvSpPr>
            <p:nvPr userDrawn="1"/>
          </p:nvSpPr>
          <p:spPr bwMode="auto">
            <a:xfrm>
              <a:off x="2844096" y="573166"/>
              <a:ext cx="3957669" cy="400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2000">
                  <a:solidFill>
                    <a:srgbClr val="FFFFFF"/>
                  </a:solidFill>
                  <a:latin typeface="Arial" charset="0"/>
                  <a:cs typeface="+mn-cs"/>
                </a:rPr>
                <a:t>The Hardware/Software Interface</a:t>
              </a:r>
              <a:endParaRPr lang="en-US" sz="2000">
                <a:solidFill>
                  <a:srgbClr val="FFFFFF"/>
                </a:solidFill>
                <a:latin typeface="Arial" charset="0"/>
                <a:cs typeface="+mn-cs"/>
              </a:endParaRPr>
            </a:p>
          </p:txBody>
        </p:sp>
      </p:grpSp>
      <p:grpSp>
        <p:nvGrpSpPr>
          <p:cNvPr id="3" name="Group 29"/>
          <p:cNvGrpSpPr>
            <a:grpSpLocks/>
          </p:cNvGrpSpPr>
          <p:nvPr userDrawn="1"/>
        </p:nvGrpSpPr>
        <p:grpSpPr bwMode="auto">
          <a:xfrm>
            <a:off x="8004175" y="93663"/>
            <a:ext cx="935038" cy="935037"/>
            <a:chOff x="7956376" y="116632"/>
            <a:chExt cx="936104" cy="936104"/>
          </a:xfrm>
        </p:grpSpPr>
        <p:sp>
          <p:nvSpPr>
            <p:cNvPr id="15" name="32-Point Star 14"/>
            <p:cNvSpPr>
              <a:spLocks noChangeArrowheads="1"/>
            </p:cNvSpPr>
            <p:nvPr userDrawn="1"/>
          </p:nvSpPr>
          <p:spPr bwMode="auto">
            <a:xfrm>
              <a:off x="7956376" y="116632"/>
              <a:ext cx="936104" cy="936104"/>
            </a:xfrm>
            <a:prstGeom prst="star32">
              <a:avLst>
                <a:gd name="adj" fmla="val 37500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16" name="TextBox 15"/>
            <p:cNvSpPr txBox="1">
              <a:spLocks noChangeArrowheads="1"/>
            </p:cNvSpPr>
            <p:nvPr userDrawn="1"/>
          </p:nvSpPr>
          <p:spPr bwMode="auto">
            <a:xfrm>
              <a:off x="8112128" y="262849"/>
              <a:ext cx="642081" cy="707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defRPr/>
              </a:pPr>
              <a:r>
                <a:rPr lang="en-GB" sz="2000">
                  <a:solidFill>
                    <a:srgbClr val="FFFFFF"/>
                  </a:solidFill>
                  <a:latin typeface="Arial Black" pitchFamily="34" charset="0"/>
                  <a:cs typeface="+mn-cs"/>
                </a:rPr>
                <a:t>5</a:t>
              </a:r>
              <a:r>
                <a:rPr lang="en-GB" sz="2000" baseline="30000">
                  <a:solidFill>
                    <a:srgbClr val="FFFFFF"/>
                  </a:solidFill>
                  <a:latin typeface="Arial Black" pitchFamily="34" charset="0"/>
                  <a:cs typeface="+mn-cs"/>
                </a:rPr>
                <a:t>th</a:t>
              </a:r>
              <a:endParaRPr lang="en-GB" sz="2000">
                <a:solidFill>
                  <a:srgbClr val="FFFFFF"/>
                </a:solidFill>
                <a:latin typeface="Arial Black" pitchFamily="34" charset="0"/>
                <a:cs typeface="+mn-cs"/>
              </a:endParaRPr>
            </a:p>
            <a:p>
              <a:pPr eaLnBrk="0" hangingPunct="0">
                <a:defRPr/>
              </a:pPr>
              <a:endParaRPr lang="en-US" sz="2000">
                <a:solidFill>
                  <a:srgbClr val="FFFFFF"/>
                </a:solidFill>
                <a:latin typeface="Arial Black" pitchFamily="34" charset="0"/>
                <a:cs typeface="+mn-cs"/>
              </a:endParaRPr>
            </a:p>
          </p:txBody>
        </p:sp>
        <p:sp>
          <p:nvSpPr>
            <p:cNvPr id="17" name="TextBox 16"/>
            <p:cNvSpPr txBox="1">
              <a:spLocks noChangeArrowheads="1"/>
            </p:cNvSpPr>
            <p:nvPr userDrawn="1"/>
          </p:nvSpPr>
          <p:spPr bwMode="auto">
            <a:xfrm>
              <a:off x="8064449" y="517139"/>
              <a:ext cx="732672" cy="308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defRPr/>
              </a:pPr>
              <a:r>
                <a:rPr lang="en-GB" sz="1400">
                  <a:solidFill>
                    <a:srgbClr val="FFFFFF"/>
                  </a:solidFill>
                  <a:latin typeface="Arial" charset="0"/>
                  <a:cs typeface="+mn-cs"/>
                </a:rPr>
                <a:t>Edition</a:t>
              </a:r>
              <a:endParaRPr lang="en-US" sz="1400">
                <a:solidFill>
                  <a:srgbClr val="FFFFFF"/>
                </a:solidFill>
                <a:latin typeface="Arial" charset="0"/>
                <a:cs typeface="+mn-cs"/>
              </a:endParaRPr>
            </a:p>
          </p:txBody>
        </p:sp>
      </p:grpSp>
      <p:sp>
        <p:nvSpPr>
          <p:cNvPr id="295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/>
              <a:t>Chapter …</a:t>
            </a:r>
          </a:p>
        </p:txBody>
      </p:sp>
      <p:sp>
        <p:nvSpPr>
          <p:cNvPr id="295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D614B9EA-9B85-42DF-A408-2217E9CE126E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279EEED0-E78C-4A67-B36C-9D46A2DFA105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BE0C53B5-C032-44C6-8E45-226832E71A9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96E6D9EA-4C7F-41E0-9FC2-704041C65D41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21072EBD-BC37-4253-B8E0-6385BE4A1953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1BAE042A-8EE5-4186-85F0-740161DE0238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E6E2B50F-6ADE-497F-B257-99041BC0412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D5CC83D6-8D3D-4109-85EA-BE122ABF5F4C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473129E1-C9F9-44A7-9D7D-E66BB161E4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9CDC7473-ED8A-4FE9-BC2E-24ED365688AA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8BCA87B6-4FF7-4218-8BC2-4DEF61AE448F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B43D73D1-1D0C-4A11-BA7C-9DAF19F36F00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800825C1-1C8B-41A7-B9D6-B5F59AD5662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82708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3" y="3757613"/>
            <a:ext cx="82708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E867764F-DC6B-4EAE-BA2C-1680AD3DAC4C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6F13F83D-14DC-4E8E-9E63-BDB66ACBAE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5F892963-E5F8-4A7E-A45B-CB8A732EEF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43488338-3098-4C4B-B5ED-00CE38B8A1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DB04B8BF-DAEA-4DDF-B228-602609F645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28331-02D3-4B70-A6BC-41E7347C4B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51092A85-5283-4A32-AA90-D51F5175FF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C439214D-658B-4620-B9B1-37EE19D6DF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C5C2D5C5-5A0C-416A-9473-1918BEBAFD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7A56E888-1B58-4009-A5F9-7521EA0743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IN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6C575BBA-76FA-4E87-8F80-BAD1C3A46A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IN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F8EE35D4-C194-451D-9CFF-46DC65A0BB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90590" y="2581275"/>
            <a:ext cx="7488237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b="0">
                <a:latin typeface="Tahoma" pitchFamily="34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nl-NL" noProof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0" y="282575"/>
            <a:ext cx="9144000" cy="1625600"/>
          </a:xfrm>
          <a:effectLst>
            <a:outerShdw dist="35921" dir="2700000" algn="ctr" rotWithShape="0">
              <a:srgbClr val="34015F"/>
            </a:outerShdw>
          </a:effectLst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nl-NL" noProof="0" smtClean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4377" y="1524001"/>
            <a:ext cx="3819525" cy="4559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2" y="1524001"/>
            <a:ext cx="3821113" cy="4559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F9B9D7-B67C-428A-8913-7329716145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4350" y="263526"/>
            <a:ext cx="2065338" cy="58197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6750" y="263526"/>
            <a:ext cx="6045200" cy="58197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90590" y="2581275"/>
            <a:ext cx="7488237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b="0">
                <a:latin typeface="Tahoma" pitchFamily="34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nl-NL" noProof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0" y="282575"/>
            <a:ext cx="9144000" cy="1625600"/>
          </a:xfrm>
          <a:effectLst>
            <a:outerShdw dist="35921" dir="2700000" algn="ctr" rotWithShape="0">
              <a:srgbClr val="34015F"/>
            </a:outerShdw>
          </a:effectLst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nl-NL" noProof="0" smtClean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4D06B-03DB-4E3A-957E-61B7181EB4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4377" y="1524001"/>
            <a:ext cx="3819525" cy="4559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2" y="1524001"/>
            <a:ext cx="3821113" cy="4559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4350" y="263526"/>
            <a:ext cx="2065338" cy="58197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6750" y="263526"/>
            <a:ext cx="6045200" cy="58197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1035050" y="1552575"/>
            <a:ext cx="10179050" cy="5305425"/>
            <a:chOff x="-652" y="978"/>
            <a:chExt cx="6412" cy="3342"/>
          </a:xfrm>
        </p:grpSpPr>
        <p:sp>
          <p:nvSpPr>
            <p:cNvPr id="5" name="Freeform 3"/>
            <p:cNvSpPr>
              <a:spLocks/>
            </p:cNvSpPr>
            <p:nvPr/>
          </p:nvSpPr>
          <p:spPr bwMode="auto">
            <a:xfrm>
              <a:off x="2061" y="1707"/>
              <a:ext cx="3699" cy="2613"/>
            </a:xfrm>
            <a:custGeom>
              <a:avLst/>
              <a:gdLst/>
              <a:ahLst/>
              <a:cxnLst>
                <a:cxn ang="0">
                  <a:pos x="1523" y="2611"/>
                </a:cxn>
                <a:cxn ang="0">
                  <a:pos x="3698" y="2612"/>
                </a:cxn>
                <a:cxn ang="0">
                  <a:pos x="3698" y="2228"/>
                </a:cxn>
                <a:cxn ang="0">
                  <a:pos x="0" y="0"/>
                </a:cxn>
                <a:cxn ang="0">
                  <a:pos x="160" y="118"/>
                </a:cxn>
                <a:cxn ang="0">
                  <a:pos x="292" y="219"/>
                </a:cxn>
                <a:cxn ang="0">
                  <a:pos x="441" y="347"/>
                </a:cxn>
                <a:cxn ang="0">
                  <a:pos x="585" y="482"/>
                </a:cxn>
                <a:cxn ang="0">
                  <a:pos x="796" y="711"/>
                </a:cxn>
                <a:cxn ang="0">
                  <a:pos x="983" y="955"/>
                </a:cxn>
                <a:cxn ang="0">
                  <a:pos x="1119" y="1168"/>
                </a:cxn>
                <a:cxn ang="0">
                  <a:pos x="1238" y="1388"/>
                </a:cxn>
                <a:cxn ang="0">
                  <a:pos x="1331" y="1608"/>
                </a:cxn>
                <a:cxn ang="0">
                  <a:pos x="1400" y="1809"/>
                </a:cxn>
                <a:cxn ang="0">
                  <a:pos x="1447" y="1979"/>
                </a:cxn>
                <a:cxn ang="0">
                  <a:pos x="1490" y="2190"/>
                </a:cxn>
                <a:cxn ang="0">
                  <a:pos x="1511" y="2374"/>
                </a:cxn>
                <a:cxn ang="0">
                  <a:pos x="1523" y="2611"/>
                </a:cxn>
              </a:cxnLst>
              <a:rect l="0" t="0" r="r" b="b"/>
              <a:pathLst>
                <a:path w="3699" h="2613">
                  <a:moveTo>
                    <a:pt x="1523" y="2611"/>
                  </a:moveTo>
                  <a:lnTo>
                    <a:pt x="3698" y="2612"/>
                  </a:lnTo>
                  <a:lnTo>
                    <a:pt x="3698" y="2228"/>
                  </a:lnTo>
                  <a:lnTo>
                    <a:pt x="0" y="0"/>
                  </a:lnTo>
                  <a:lnTo>
                    <a:pt x="160" y="118"/>
                  </a:lnTo>
                  <a:lnTo>
                    <a:pt x="292" y="219"/>
                  </a:lnTo>
                  <a:lnTo>
                    <a:pt x="441" y="347"/>
                  </a:lnTo>
                  <a:lnTo>
                    <a:pt x="585" y="482"/>
                  </a:lnTo>
                  <a:lnTo>
                    <a:pt x="796" y="711"/>
                  </a:lnTo>
                  <a:lnTo>
                    <a:pt x="983" y="955"/>
                  </a:lnTo>
                  <a:lnTo>
                    <a:pt x="1119" y="1168"/>
                  </a:lnTo>
                  <a:lnTo>
                    <a:pt x="1238" y="1388"/>
                  </a:lnTo>
                  <a:lnTo>
                    <a:pt x="1331" y="1608"/>
                  </a:lnTo>
                  <a:lnTo>
                    <a:pt x="1400" y="1809"/>
                  </a:lnTo>
                  <a:lnTo>
                    <a:pt x="1447" y="1979"/>
                  </a:lnTo>
                  <a:lnTo>
                    <a:pt x="1490" y="2190"/>
                  </a:lnTo>
                  <a:lnTo>
                    <a:pt x="1511" y="2374"/>
                  </a:lnTo>
                  <a:lnTo>
                    <a:pt x="1523" y="2611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IN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6" name="Arc 4"/>
            <p:cNvSpPr>
              <a:spLocks/>
            </p:cNvSpPr>
            <p:nvPr/>
          </p:nvSpPr>
          <p:spPr bwMode="auto">
            <a:xfrm>
              <a:off x="-652" y="978"/>
              <a:ext cx="4237" cy="3342"/>
            </a:xfrm>
            <a:custGeom>
              <a:avLst/>
              <a:gdLst>
                <a:gd name="G0" fmla="+- 0 0 0"/>
                <a:gd name="G1" fmla="+- 21231 0 0"/>
                <a:gd name="G2" fmla="+- 21600 0 0"/>
                <a:gd name="T0" fmla="*/ 3977 w 21600"/>
                <a:gd name="T1" fmla="*/ 0 h 21231"/>
                <a:gd name="T2" fmla="*/ 21600 w 21600"/>
                <a:gd name="T3" fmla="*/ 21231 h 21231"/>
                <a:gd name="T4" fmla="*/ 0 w 21600"/>
                <a:gd name="T5" fmla="*/ 21231 h 2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231" fill="none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</a:path>
                <a:path w="21600" h="21231" stroke="0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  <a:lnTo>
                    <a:pt x="0" y="21231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88069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1293813" y="762000"/>
            <a:ext cx="7772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lIns="92075" tIns="46038" rIns="92075" bIns="46038"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680E9E-363B-4D42-81D2-4523FC3ACB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EBDA1-1276-43EF-B47C-8E5E4A10B8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52E4A8-A57A-48A3-8AEA-E7B90EE0A0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844979-0A9E-4796-96EF-7F5BB56B4D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C0836E-4DB7-4D14-8CD6-78C6334EF1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85BEF-67F1-4DD6-8EBF-EEE59F04E3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75CC7-F225-41F1-8BEF-B59940FB6B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0D63A1-CCC6-45DD-B118-E63E444E75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C314DF-8438-405F-9931-DFBA91164B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DEB122-BAE1-44F6-96E7-DB4B281F4B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7C6B74-84C0-4766-B617-E91A1582CC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B0A66-DF39-47F1-AC95-31E691FB87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A336784B-8746-4C37-84C7-6296840CA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2B869-4BC5-4772-803F-33B661901D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2681842E-3473-49CE-BBEB-1F80DE6574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69F18E84-242C-4B30-8736-41DC010C13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F938F310-9464-41F3-B727-B5A1B79EC3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0B46D821-D1EC-4366-8A4B-673BDF4627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E41BA52A-24D1-4D46-A7E8-5532EAD162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53542E0B-5FA0-4772-A24E-D5DB70F987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928A6748-483C-443F-88EC-65592CF64C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4EC73CF0-A989-4360-AE9C-C8BF1B328C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0D4D2EED-2DF2-4558-ACFE-007B2F7172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00263F9A-D6CC-4F52-B0D6-88D0EDC0C9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7A5D8-DE7D-43D3-AEC5-6E78B7AD8D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IN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D5665612-7841-4A62-A640-2732891433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IN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A2006CFF-C0BE-4345-8004-09C1F4EE67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-1035050" y="1552575"/>
            <a:ext cx="10179050" cy="5305425"/>
            <a:chOff x="-652" y="978"/>
            <a:chExt cx="6412" cy="3342"/>
          </a:xfrm>
        </p:grpSpPr>
        <p:sp>
          <p:nvSpPr>
            <p:cNvPr id="5" name="Freeform 3"/>
            <p:cNvSpPr>
              <a:spLocks/>
            </p:cNvSpPr>
            <p:nvPr/>
          </p:nvSpPr>
          <p:spPr bwMode="auto">
            <a:xfrm>
              <a:off x="2061" y="1707"/>
              <a:ext cx="3699" cy="2613"/>
            </a:xfrm>
            <a:custGeom>
              <a:avLst/>
              <a:gdLst/>
              <a:ahLst/>
              <a:cxnLst>
                <a:cxn ang="0">
                  <a:pos x="1523" y="2611"/>
                </a:cxn>
                <a:cxn ang="0">
                  <a:pos x="3698" y="2612"/>
                </a:cxn>
                <a:cxn ang="0">
                  <a:pos x="3698" y="2228"/>
                </a:cxn>
                <a:cxn ang="0">
                  <a:pos x="0" y="0"/>
                </a:cxn>
                <a:cxn ang="0">
                  <a:pos x="160" y="118"/>
                </a:cxn>
                <a:cxn ang="0">
                  <a:pos x="292" y="219"/>
                </a:cxn>
                <a:cxn ang="0">
                  <a:pos x="441" y="347"/>
                </a:cxn>
                <a:cxn ang="0">
                  <a:pos x="585" y="482"/>
                </a:cxn>
                <a:cxn ang="0">
                  <a:pos x="796" y="711"/>
                </a:cxn>
                <a:cxn ang="0">
                  <a:pos x="983" y="955"/>
                </a:cxn>
                <a:cxn ang="0">
                  <a:pos x="1119" y="1168"/>
                </a:cxn>
                <a:cxn ang="0">
                  <a:pos x="1238" y="1388"/>
                </a:cxn>
                <a:cxn ang="0">
                  <a:pos x="1331" y="1608"/>
                </a:cxn>
                <a:cxn ang="0">
                  <a:pos x="1400" y="1809"/>
                </a:cxn>
                <a:cxn ang="0">
                  <a:pos x="1447" y="1979"/>
                </a:cxn>
                <a:cxn ang="0">
                  <a:pos x="1490" y="2190"/>
                </a:cxn>
                <a:cxn ang="0">
                  <a:pos x="1511" y="2374"/>
                </a:cxn>
                <a:cxn ang="0">
                  <a:pos x="1523" y="2611"/>
                </a:cxn>
              </a:cxnLst>
              <a:rect l="0" t="0" r="r" b="b"/>
              <a:pathLst>
                <a:path w="3699" h="2613">
                  <a:moveTo>
                    <a:pt x="1523" y="2611"/>
                  </a:moveTo>
                  <a:lnTo>
                    <a:pt x="3698" y="2612"/>
                  </a:lnTo>
                  <a:lnTo>
                    <a:pt x="3698" y="2228"/>
                  </a:lnTo>
                  <a:lnTo>
                    <a:pt x="0" y="0"/>
                  </a:lnTo>
                  <a:lnTo>
                    <a:pt x="160" y="118"/>
                  </a:lnTo>
                  <a:lnTo>
                    <a:pt x="292" y="219"/>
                  </a:lnTo>
                  <a:lnTo>
                    <a:pt x="441" y="347"/>
                  </a:lnTo>
                  <a:lnTo>
                    <a:pt x="585" y="482"/>
                  </a:lnTo>
                  <a:lnTo>
                    <a:pt x="796" y="711"/>
                  </a:lnTo>
                  <a:lnTo>
                    <a:pt x="983" y="955"/>
                  </a:lnTo>
                  <a:lnTo>
                    <a:pt x="1119" y="1168"/>
                  </a:lnTo>
                  <a:lnTo>
                    <a:pt x="1238" y="1388"/>
                  </a:lnTo>
                  <a:lnTo>
                    <a:pt x="1331" y="1608"/>
                  </a:lnTo>
                  <a:lnTo>
                    <a:pt x="1400" y="1809"/>
                  </a:lnTo>
                  <a:lnTo>
                    <a:pt x="1447" y="1979"/>
                  </a:lnTo>
                  <a:lnTo>
                    <a:pt x="1490" y="2190"/>
                  </a:lnTo>
                  <a:lnTo>
                    <a:pt x="1511" y="2374"/>
                  </a:lnTo>
                  <a:lnTo>
                    <a:pt x="1523" y="2611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6" name="Arc 4"/>
            <p:cNvSpPr>
              <a:spLocks/>
            </p:cNvSpPr>
            <p:nvPr/>
          </p:nvSpPr>
          <p:spPr bwMode="auto">
            <a:xfrm>
              <a:off x="-652" y="978"/>
              <a:ext cx="4237" cy="3342"/>
            </a:xfrm>
            <a:custGeom>
              <a:avLst/>
              <a:gdLst>
                <a:gd name="G0" fmla="+- 0 0 0"/>
                <a:gd name="G1" fmla="+- 21231 0 0"/>
                <a:gd name="G2" fmla="+- 21600 0 0"/>
                <a:gd name="T0" fmla="*/ 3977 w 21600"/>
                <a:gd name="T1" fmla="*/ 0 h 21231"/>
                <a:gd name="T2" fmla="*/ 21600 w 21600"/>
                <a:gd name="T3" fmla="*/ 21231 h 21231"/>
                <a:gd name="T4" fmla="*/ 0 w 21600"/>
                <a:gd name="T5" fmla="*/ 21231 h 2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231" fill="none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</a:path>
                <a:path w="21600" h="21231" stroke="0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  <a:lnTo>
                    <a:pt x="0" y="21231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88069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1293813" y="762000"/>
            <a:ext cx="7772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lIns="92075" tIns="46038" rIns="92075" bIns="46038"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6E9E6-44F9-4312-9F12-1E4D855B649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31FEE4-F340-41E6-9620-B8D1BE2D883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28331-02D3-4B70-A6BC-41E7347C4B8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F9B9D7-B67C-428A-8913-73297161456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4D06B-03DB-4E3A-957E-61B7181EB4A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52E4A8-A57A-48A3-8AEA-E7B90EE0A03A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2B869-4BC5-4772-803F-33B661901D5C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7A5D8-DE7D-43D3-AEC5-6E78B7AD8D9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A3DF0-93EC-4B85-AFAD-2B5F916B2D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A3DF0-93EC-4B85-AFAD-2B5F916B2DC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874F01-AAC9-41B6-BF05-9BC0A1E620AD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DF86A-75C3-4B5A-ABBE-D0A585CC2BB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26"/>
          <p:cNvGrpSpPr>
            <a:grpSpLocks/>
          </p:cNvGrpSpPr>
          <p:nvPr/>
        </p:nvGrpSpPr>
        <p:grpSpPr bwMode="auto">
          <a:xfrm>
            <a:off x="-1035050" y="1552575"/>
            <a:ext cx="10179050" cy="5305425"/>
            <a:chOff x="-652" y="978"/>
            <a:chExt cx="6412" cy="3342"/>
          </a:xfrm>
        </p:grpSpPr>
        <p:sp>
          <p:nvSpPr>
            <p:cNvPr id="5" name="Freeform 1027"/>
            <p:cNvSpPr>
              <a:spLocks/>
            </p:cNvSpPr>
            <p:nvPr/>
          </p:nvSpPr>
          <p:spPr bwMode="auto">
            <a:xfrm>
              <a:off x="2061" y="1707"/>
              <a:ext cx="3699" cy="2613"/>
            </a:xfrm>
            <a:custGeom>
              <a:avLst/>
              <a:gdLst/>
              <a:ahLst/>
              <a:cxnLst>
                <a:cxn ang="0">
                  <a:pos x="1523" y="2611"/>
                </a:cxn>
                <a:cxn ang="0">
                  <a:pos x="3698" y="2612"/>
                </a:cxn>
                <a:cxn ang="0">
                  <a:pos x="3698" y="2228"/>
                </a:cxn>
                <a:cxn ang="0">
                  <a:pos x="0" y="0"/>
                </a:cxn>
                <a:cxn ang="0">
                  <a:pos x="160" y="118"/>
                </a:cxn>
                <a:cxn ang="0">
                  <a:pos x="292" y="219"/>
                </a:cxn>
                <a:cxn ang="0">
                  <a:pos x="441" y="347"/>
                </a:cxn>
                <a:cxn ang="0">
                  <a:pos x="585" y="482"/>
                </a:cxn>
                <a:cxn ang="0">
                  <a:pos x="796" y="711"/>
                </a:cxn>
                <a:cxn ang="0">
                  <a:pos x="983" y="955"/>
                </a:cxn>
                <a:cxn ang="0">
                  <a:pos x="1119" y="1168"/>
                </a:cxn>
                <a:cxn ang="0">
                  <a:pos x="1238" y="1388"/>
                </a:cxn>
                <a:cxn ang="0">
                  <a:pos x="1331" y="1608"/>
                </a:cxn>
                <a:cxn ang="0">
                  <a:pos x="1400" y="1809"/>
                </a:cxn>
                <a:cxn ang="0">
                  <a:pos x="1447" y="1979"/>
                </a:cxn>
                <a:cxn ang="0">
                  <a:pos x="1490" y="2190"/>
                </a:cxn>
                <a:cxn ang="0">
                  <a:pos x="1511" y="2374"/>
                </a:cxn>
                <a:cxn ang="0">
                  <a:pos x="1523" y="2611"/>
                </a:cxn>
              </a:cxnLst>
              <a:rect l="0" t="0" r="r" b="b"/>
              <a:pathLst>
                <a:path w="3699" h="2613">
                  <a:moveTo>
                    <a:pt x="1523" y="2611"/>
                  </a:moveTo>
                  <a:lnTo>
                    <a:pt x="3698" y="2612"/>
                  </a:lnTo>
                  <a:lnTo>
                    <a:pt x="3698" y="2228"/>
                  </a:lnTo>
                  <a:lnTo>
                    <a:pt x="0" y="0"/>
                  </a:lnTo>
                  <a:lnTo>
                    <a:pt x="160" y="118"/>
                  </a:lnTo>
                  <a:lnTo>
                    <a:pt x="292" y="219"/>
                  </a:lnTo>
                  <a:lnTo>
                    <a:pt x="441" y="347"/>
                  </a:lnTo>
                  <a:lnTo>
                    <a:pt x="585" y="482"/>
                  </a:lnTo>
                  <a:lnTo>
                    <a:pt x="796" y="711"/>
                  </a:lnTo>
                  <a:lnTo>
                    <a:pt x="983" y="955"/>
                  </a:lnTo>
                  <a:lnTo>
                    <a:pt x="1119" y="1168"/>
                  </a:lnTo>
                  <a:lnTo>
                    <a:pt x="1238" y="1388"/>
                  </a:lnTo>
                  <a:lnTo>
                    <a:pt x="1331" y="1608"/>
                  </a:lnTo>
                  <a:lnTo>
                    <a:pt x="1400" y="1809"/>
                  </a:lnTo>
                  <a:lnTo>
                    <a:pt x="1447" y="1979"/>
                  </a:lnTo>
                  <a:lnTo>
                    <a:pt x="1490" y="2190"/>
                  </a:lnTo>
                  <a:lnTo>
                    <a:pt x="1511" y="2374"/>
                  </a:lnTo>
                  <a:lnTo>
                    <a:pt x="1523" y="2611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" name="Arc 1028"/>
            <p:cNvSpPr>
              <a:spLocks/>
            </p:cNvSpPr>
            <p:nvPr/>
          </p:nvSpPr>
          <p:spPr bwMode="auto">
            <a:xfrm>
              <a:off x="-652" y="978"/>
              <a:ext cx="4237" cy="3342"/>
            </a:xfrm>
            <a:custGeom>
              <a:avLst/>
              <a:gdLst>
                <a:gd name="G0" fmla="+- 0 0 0"/>
                <a:gd name="G1" fmla="+- 21231 0 0"/>
                <a:gd name="G2" fmla="+- 21600 0 0"/>
                <a:gd name="T0" fmla="*/ 3977 w 21600"/>
                <a:gd name="T1" fmla="*/ 0 h 21231"/>
                <a:gd name="T2" fmla="*/ 21600 w 21600"/>
                <a:gd name="T3" fmla="*/ 21231 h 21231"/>
                <a:gd name="T4" fmla="*/ 0 w 21600"/>
                <a:gd name="T5" fmla="*/ 21231 h 2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231" fill="none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</a:path>
                <a:path w="21600" h="21231" stroke="0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  <a:lnTo>
                    <a:pt x="0" y="21231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88069" name="Rectangle 1029"/>
          <p:cNvSpPr>
            <a:spLocks noGrp="1" noChangeArrowheads="1"/>
          </p:cNvSpPr>
          <p:nvPr>
            <p:ph type="ctrTitle" sz="quarter"/>
          </p:nvPr>
        </p:nvSpPr>
        <p:spPr>
          <a:xfrm>
            <a:off x="1293813" y="762000"/>
            <a:ext cx="7772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70" name="Rectangle 103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lIns="92075" tIns="46038" rIns="92075" bIns="46038"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1031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8" name="Rectangle 1032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03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1D1158EC-D192-4E83-B436-B7DDF04E2C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4070E86A-228A-493E-8DAD-D4F979C92E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F3FBBB7A-8DAC-44AF-ADAE-FDF08CDDC6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83DA398E-E122-4728-8BB6-23C7F2B8B3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8DBCEB4F-C877-4950-B7C0-7472E72634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29B242CA-8443-4590-8970-9DB04938F0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43A0EE14-9A16-409E-BB10-755CA65E74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5" Type="http://schemas.openxmlformats.org/officeDocument/2006/relationships/theme" Target="../theme/theme11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4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image" Target="../media/image2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78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5" Type="http://schemas.openxmlformats.org/officeDocument/2006/relationships/theme" Target="../theme/theme16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9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8.xml"/><Relationship Id="rId13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7.xml"/><Relationship Id="rId12" Type="http://schemas.openxmlformats.org/officeDocument/2006/relationships/slideLayout" Target="../slideLayouts/slideLayout202.xml"/><Relationship Id="rId2" Type="http://schemas.openxmlformats.org/officeDocument/2006/relationships/slideLayout" Target="../slideLayouts/slideLayout19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95.xml"/><Relationship Id="rId15" Type="http://schemas.openxmlformats.org/officeDocument/2006/relationships/theme" Target="../theme/theme17.xml"/><Relationship Id="rId10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9.xml"/><Relationship Id="rId14" Type="http://schemas.openxmlformats.org/officeDocument/2006/relationships/slideLayout" Target="../slideLayouts/slideLayout20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13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6.xml"/><Relationship Id="rId2" Type="http://schemas.openxmlformats.org/officeDocument/2006/relationships/slideLayout" Target="../slideLayouts/slideLayout206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5" Type="http://schemas.openxmlformats.org/officeDocument/2006/relationships/theme" Target="../theme/theme18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Relationship Id="rId14" Type="http://schemas.openxmlformats.org/officeDocument/2006/relationships/slideLayout" Target="../slideLayouts/slideLayout21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22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8.xml"/><Relationship Id="rId4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31.xml"/><Relationship Id="rId1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5.xml"/><Relationship Id="rId11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3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33.xml"/><Relationship Id="rId9" Type="http://schemas.openxmlformats.org/officeDocument/2006/relationships/slideLayout" Target="../slideLayouts/slideLayout238.xml"/><Relationship Id="rId14" Type="http://schemas.openxmlformats.org/officeDocument/2006/relationships/image" Target="../media/image2.pn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8.xml"/><Relationship Id="rId13" Type="http://schemas.openxmlformats.org/officeDocument/2006/relationships/slideLayout" Target="../slideLayouts/slideLayout253.xml"/><Relationship Id="rId3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2.xml"/><Relationship Id="rId2" Type="http://schemas.openxmlformats.org/officeDocument/2006/relationships/slideLayout" Target="../slideLayouts/slideLayout24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51.xml"/><Relationship Id="rId5" Type="http://schemas.openxmlformats.org/officeDocument/2006/relationships/slideLayout" Target="../slideLayouts/slideLayout245.xml"/><Relationship Id="rId15" Type="http://schemas.openxmlformats.org/officeDocument/2006/relationships/theme" Target="../theme/theme21.xml"/><Relationship Id="rId10" Type="http://schemas.openxmlformats.org/officeDocument/2006/relationships/slideLayout" Target="../slideLayouts/slideLayout250.xml"/><Relationship Id="rId4" Type="http://schemas.openxmlformats.org/officeDocument/2006/relationships/slideLayout" Target="../slideLayouts/slideLayout244.xml"/><Relationship Id="rId9" Type="http://schemas.openxmlformats.org/officeDocument/2006/relationships/slideLayout" Target="../slideLayouts/slideLayout249.xml"/><Relationship Id="rId14" Type="http://schemas.openxmlformats.org/officeDocument/2006/relationships/slideLayout" Target="../slideLayouts/slideLayout2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33FF"/>
            </a:gs>
            <a:gs pos="100000">
              <a:srgbClr val="33330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Group 2"/>
          <p:cNvGrpSpPr>
            <a:grpSpLocks/>
          </p:cNvGrpSpPr>
          <p:nvPr/>
        </p:nvGrpSpPr>
        <p:grpSpPr bwMode="auto">
          <a:xfrm>
            <a:off x="0" y="1588"/>
            <a:ext cx="9132888" cy="6845300"/>
            <a:chOff x="0" y="1"/>
            <a:chExt cx="5753" cy="4312"/>
          </a:xfrm>
        </p:grpSpPr>
        <p:sp>
          <p:nvSpPr>
            <p:cNvPr id="87043" name="Freeform 3"/>
            <p:cNvSpPr>
              <a:spLocks/>
            </p:cNvSpPr>
            <p:nvPr/>
          </p:nvSpPr>
          <p:spPr bwMode="auto">
            <a:xfrm>
              <a:off x="3394" y="999"/>
              <a:ext cx="2359" cy="3314"/>
            </a:xfrm>
            <a:custGeom>
              <a:avLst/>
              <a:gdLst/>
              <a:ahLst/>
              <a:cxnLst>
                <a:cxn ang="0">
                  <a:pos x="1905" y="3312"/>
                </a:cxn>
                <a:cxn ang="0">
                  <a:pos x="2358" y="3313"/>
                </a:cxn>
                <a:cxn ang="0">
                  <a:pos x="2358" y="1437"/>
                </a:cxn>
                <a:cxn ang="0">
                  <a:pos x="0" y="0"/>
                </a:cxn>
                <a:cxn ang="0">
                  <a:pos x="201" y="150"/>
                </a:cxn>
                <a:cxn ang="0">
                  <a:pos x="366" y="279"/>
                </a:cxn>
                <a:cxn ang="0">
                  <a:pos x="552" y="441"/>
                </a:cxn>
                <a:cxn ang="0">
                  <a:pos x="732" y="612"/>
                </a:cxn>
                <a:cxn ang="0">
                  <a:pos x="996" y="903"/>
                </a:cxn>
                <a:cxn ang="0">
                  <a:pos x="1230" y="1212"/>
                </a:cxn>
                <a:cxn ang="0">
                  <a:pos x="1400" y="1482"/>
                </a:cxn>
                <a:cxn ang="0">
                  <a:pos x="1548" y="1761"/>
                </a:cxn>
                <a:cxn ang="0">
                  <a:pos x="1665" y="2040"/>
                </a:cxn>
                <a:cxn ang="0">
                  <a:pos x="1751" y="2295"/>
                </a:cxn>
                <a:cxn ang="0">
                  <a:pos x="1809" y="2511"/>
                </a:cxn>
                <a:cxn ang="0">
                  <a:pos x="1863" y="2778"/>
                </a:cxn>
                <a:cxn ang="0">
                  <a:pos x="1890" y="3012"/>
                </a:cxn>
                <a:cxn ang="0">
                  <a:pos x="1905" y="3312"/>
                </a:cxn>
              </a:cxnLst>
              <a:rect l="0" t="0" r="r" b="b"/>
              <a:pathLst>
                <a:path w="2359" h="3314">
                  <a:moveTo>
                    <a:pt x="1905" y="3312"/>
                  </a:moveTo>
                  <a:lnTo>
                    <a:pt x="2358" y="3313"/>
                  </a:lnTo>
                  <a:lnTo>
                    <a:pt x="2358" y="1437"/>
                  </a:lnTo>
                  <a:lnTo>
                    <a:pt x="0" y="0"/>
                  </a:lnTo>
                  <a:lnTo>
                    <a:pt x="201" y="150"/>
                  </a:lnTo>
                  <a:lnTo>
                    <a:pt x="366" y="279"/>
                  </a:lnTo>
                  <a:lnTo>
                    <a:pt x="552" y="441"/>
                  </a:lnTo>
                  <a:lnTo>
                    <a:pt x="732" y="612"/>
                  </a:lnTo>
                  <a:lnTo>
                    <a:pt x="996" y="903"/>
                  </a:lnTo>
                  <a:lnTo>
                    <a:pt x="1230" y="1212"/>
                  </a:lnTo>
                  <a:lnTo>
                    <a:pt x="1400" y="1482"/>
                  </a:lnTo>
                  <a:lnTo>
                    <a:pt x="1548" y="1761"/>
                  </a:lnTo>
                  <a:lnTo>
                    <a:pt x="1665" y="2040"/>
                  </a:lnTo>
                  <a:lnTo>
                    <a:pt x="1751" y="2295"/>
                  </a:lnTo>
                  <a:lnTo>
                    <a:pt x="1809" y="2511"/>
                  </a:lnTo>
                  <a:lnTo>
                    <a:pt x="1863" y="2778"/>
                  </a:lnTo>
                  <a:lnTo>
                    <a:pt x="1890" y="3012"/>
                  </a:lnTo>
                  <a:lnTo>
                    <a:pt x="1905" y="3312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IN">
                <a:cs typeface="+mn-cs"/>
              </a:endParaRPr>
            </a:p>
          </p:txBody>
        </p:sp>
        <p:sp>
          <p:nvSpPr>
            <p:cNvPr id="87044" name="Arc 4"/>
            <p:cNvSpPr>
              <a:spLocks/>
            </p:cNvSpPr>
            <p:nvPr/>
          </p:nvSpPr>
          <p:spPr bwMode="auto">
            <a:xfrm>
              <a:off x="0" y="1"/>
              <a:ext cx="5298" cy="431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>
                <a:cs typeface="+mn-cs"/>
              </a:endParaRPr>
            </a:p>
          </p:txBody>
        </p:sp>
      </p:grpSp>
      <p:sp>
        <p:nvSpPr>
          <p:cNvPr id="8704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-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6BBB72DF-3F29-496E-9BC0-DB8B1E15BB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34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99324" r:id="rId1"/>
    <p:sldLayoutId id="2147499325" r:id="rId2"/>
    <p:sldLayoutId id="2147499326" r:id="rId3"/>
    <p:sldLayoutId id="2147499327" r:id="rId4"/>
    <p:sldLayoutId id="2147499328" r:id="rId5"/>
    <p:sldLayoutId id="2147499329" r:id="rId6"/>
    <p:sldLayoutId id="2147499330" r:id="rId7"/>
    <p:sldLayoutId id="2147499331" r:id="rId8"/>
    <p:sldLayoutId id="2147499332" r:id="rId9"/>
    <p:sldLayoutId id="2147499333" r:id="rId10"/>
    <p:sldLayoutId id="2147499334" r:id="rId11"/>
  </p:sldLayoutIdLst>
  <p:transition/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33FF"/>
            </a:gs>
            <a:gs pos="100000">
              <a:srgbClr val="33330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1588"/>
            <a:ext cx="9132888" cy="6845300"/>
            <a:chOff x="0" y="1"/>
            <a:chExt cx="5753" cy="4312"/>
          </a:xfrm>
        </p:grpSpPr>
        <p:sp>
          <p:nvSpPr>
            <p:cNvPr id="87043" name="Freeform 3"/>
            <p:cNvSpPr>
              <a:spLocks/>
            </p:cNvSpPr>
            <p:nvPr/>
          </p:nvSpPr>
          <p:spPr bwMode="auto">
            <a:xfrm>
              <a:off x="3394" y="999"/>
              <a:ext cx="2359" cy="3314"/>
            </a:xfrm>
            <a:custGeom>
              <a:avLst/>
              <a:gdLst/>
              <a:ahLst/>
              <a:cxnLst>
                <a:cxn ang="0">
                  <a:pos x="1905" y="3312"/>
                </a:cxn>
                <a:cxn ang="0">
                  <a:pos x="2358" y="3313"/>
                </a:cxn>
                <a:cxn ang="0">
                  <a:pos x="2358" y="1437"/>
                </a:cxn>
                <a:cxn ang="0">
                  <a:pos x="0" y="0"/>
                </a:cxn>
                <a:cxn ang="0">
                  <a:pos x="201" y="150"/>
                </a:cxn>
                <a:cxn ang="0">
                  <a:pos x="366" y="279"/>
                </a:cxn>
                <a:cxn ang="0">
                  <a:pos x="552" y="441"/>
                </a:cxn>
                <a:cxn ang="0">
                  <a:pos x="732" y="612"/>
                </a:cxn>
                <a:cxn ang="0">
                  <a:pos x="996" y="903"/>
                </a:cxn>
                <a:cxn ang="0">
                  <a:pos x="1230" y="1212"/>
                </a:cxn>
                <a:cxn ang="0">
                  <a:pos x="1400" y="1482"/>
                </a:cxn>
                <a:cxn ang="0">
                  <a:pos x="1548" y="1761"/>
                </a:cxn>
                <a:cxn ang="0">
                  <a:pos x="1665" y="2040"/>
                </a:cxn>
                <a:cxn ang="0">
                  <a:pos x="1751" y="2295"/>
                </a:cxn>
                <a:cxn ang="0">
                  <a:pos x="1809" y="2511"/>
                </a:cxn>
                <a:cxn ang="0">
                  <a:pos x="1863" y="2778"/>
                </a:cxn>
                <a:cxn ang="0">
                  <a:pos x="1890" y="3012"/>
                </a:cxn>
                <a:cxn ang="0">
                  <a:pos x="1905" y="3312"/>
                </a:cxn>
              </a:cxnLst>
              <a:rect l="0" t="0" r="r" b="b"/>
              <a:pathLst>
                <a:path w="2359" h="3314">
                  <a:moveTo>
                    <a:pt x="1905" y="3312"/>
                  </a:moveTo>
                  <a:lnTo>
                    <a:pt x="2358" y="3313"/>
                  </a:lnTo>
                  <a:lnTo>
                    <a:pt x="2358" y="1437"/>
                  </a:lnTo>
                  <a:lnTo>
                    <a:pt x="0" y="0"/>
                  </a:lnTo>
                  <a:lnTo>
                    <a:pt x="201" y="150"/>
                  </a:lnTo>
                  <a:lnTo>
                    <a:pt x="366" y="279"/>
                  </a:lnTo>
                  <a:lnTo>
                    <a:pt x="552" y="441"/>
                  </a:lnTo>
                  <a:lnTo>
                    <a:pt x="732" y="612"/>
                  </a:lnTo>
                  <a:lnTo>
                    <a:pt x="996" y="903"/>
                  </a:lnTo>
                  <a:lnTo>
                    <a:pt x="1230" y="1212"/>
                  </a:lnTo>
                  <a:lnTo>
                    <a:pt x="1400" y="1482"/>
                  </a:lnTo>
                  <a:lnTo>
                    <a:pt x="1548" y="1761"/>
                  </a:lnTo>
                  <a:lnTo>
                    <a:pt x="1665" y="2040"/>
                  </a:lnTo>
                  <a:lnTo>
                    <a:pt x="1751" y="2295"/>
                  </a:lnTo>
                  <a:lnTo>
                    <a:pt x="1809" y="2511"/>
                  </a:lnTo>
                  <a:lnTo>
                    <a:pt x="1863" y="2778"/>
                  </a:lnTo>
                  <a:lnTo>
                    <a:pt x="1890" y="3012"/>
                  </a:lnTo>
                  <a:lnTo>
                    <a:pt x="1905" y="3312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87044" name="Arc 4"/>
            <p:cNvSpPr>
              <a:spLocks/>
            </p:cNvSpPr>
            <p:nvPr/>
          </p:nvSpPr>
          <p:spPr bwMode="auto">
            <a:xfrm>
              <a:off x="0" y="1"/>
              <a:ext cx="5298" cy="431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8704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FFFFFF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-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FFFF"/>
                </a:solidFill>
                <a:cs typeface="+mn-cs"/>
              </a:defRPr>
            </a:lvl1pPr>
          </a:lstStyle>
          <a:p>
            <a:pPr>
              <a:defRPr/>
            </a:pPr>
            <a:fld id="{E9540C31-8DF9-4297-A9B0-0CD2C9D3CC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970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99603" r:id="rId1"/>
    <p:sldLayoutId id="2147499604" r:id="rId2"/>
    <p:sldLayoutId id="2147499605" r:id="rId3"/>
    <p:sldLayoutId id="2147499606" r:id="rId4"/>
    <p:sldLayoutId id="2147499607" r:id="rId5"/>
    <p:sldLayoutId id="2147499608" r:id="rId6"/>
    <p:sldLayoutId id="2147499609" r:id="rId7"/>
    <p:sldLayoutId id="2147499610" r:id="rId8"/>
    <p:sldLayoutId id="2147499611" r:id="rId9"/>
    <p:sldLayoutId id="2147499612" r:id="rId10"/>
    <p:sldLayoutId id="2147499613" r:id="rId11"/>
  </p:sldLayoutIdLst>
  <p:transition/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FontTx/>
              <a:buNone/>
              <a:defRPr sz="1400">
                <a:solidFill>
                  <a:srgbClr val="FFFF00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400">
                <a:solidFill>
                  <a:srgbClr val="FFFF00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Int. Conf. on VLSI Design, Jan. 2005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solidFill>
                  <a:srgbClr val="FFFF00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E77AA81A-9A13-420D-820E-9543EA7FCC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99655" r:id="rId1"/>
    <p:sldLayoutId id="2147499656" r:id="rId2"/>
    <p:sldLayoutId id="2147499657" r:id="rId3"/>
    <p:sldLayoutId id="2147499658" r:id="rId4"/>
    <p:sldLayoutId id="2147499659" r:id="rId5"/>
    <p:sldLayoutId id="2147499660" r:id="rId6"/>
    <p:sldLayoutId id="2147499661" r:id="rId7"/>
    <p:sldLayoutId id="2147499662" r:id="rId8"/>
    <p:sldLayoutId id="2147499663" r:id="rId9"/>
    <p:sldLayoutId id="2147499664" r:id="rId10"/>
    <p:sldLayoutId id="2147499665" r:id="rId11"/>
    <p:sldLayoutId id="2147499666" r:id="rId12"/>
    <p:sldLayoutId id="2147499667" r:id="rId13"/>
    <p:sldLayoutId id="2147499668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33FF"/>
            </a:gs>
            <a:gs pos="100000">
              <a:srgbClr val="33330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1588"/>
            <a:ext cx="9132888" cy="6845300"/>
            <a:chOff x="0" y="1"/>
            <a:chExt cx="5753" cy="4312"/>
          </a:xfrm>
        </p:grpSpPr>
        <p:sp>
          <p:nvSpPr>
            <p:cNvPr id="87043" name="Freeform 3"/>
            <p:cNvSpPr>
              <a:spLocks/>
            </p:cNvSpPr>
            <p:nvPr/>
          </p:nvSpPr>
          <p:spPr bwMode="auto">
            <a:xfrm>
              <a:off x="3394" y="999"/>
              <a:ext cx="2359" cy="3314"/>
            </a:xfrm>
            <a:custGeom>
              <a:avLst/>
              <a:gdLst/>
              <a:ahLst/>
              <a:cxnLst>
                <a:cxn ang="0">
                  <a:pos x="1905" y="3312"/>
                </a:cxn>
                <a:cxn ang="0">
                  <a:pos x="2358" y="3313"/>
                </a:cxn>
                <a:cxn ang="0">
                  <a:pos x="2358" y="1437"/>
                </a:cxn>
                <a:cxn ang="0">
                  <a:pos x="0" y="0"/>
                </a:cxn>
                <a:cxn ang="0">
                  <a:pos x="201" y="150"/>
                </a:cxn>
                <a:cxn ang="0">
                  <a:pos x="366" y="279"/>
                </a:cxn>
                <a:cxn ang="0">
                  <a:pos x="552" y="441"/>
                </a:cxn>
                <a:cxn ang="0">
                  <a:pos x="732" y="612"/>
                </a:cxn>
                <a:cxn ang="0">
                  <a:pos x="996" y="903"/>
                </a:cxn>
                <a:cxn ang="0">
                  <a:pos x="1230" y="1212"/>
                </a:cxn>
                <a:cxn ang="0">
                  <a:pos x="1400" y="1482"/>
                </a:cxn>
                <a:cxn ang="0">
                  <a:pos x="1548" y="1761"/>
                </a:cxn>
                <a:cxn ang="0">
                  <a:pos x="1665" y="2040"/>
                </a:cxn>
                <a:cxn ang="0">
                  <a:pos x="1751" y="2295"/>
                </a:cxn>
                <a:cxn ang="0">
                  <a:pos x="1809" y="2511"/>
                </a:cxn>
                <a:cxn ang="0">
                  <a:pos x="1863" y="2778"/>
                </a:cxn>
                <a:cxn ang="0">
                  <a:pos x="1890" y="3012"/>
                </a:cxn>
                <a:cxn ang="0">
                  <a:pos x="1905" y="3312"/>
                </a:cxn>
              </a:cxnLst>
              <a:rect l="0" t="0" r="r" b="b"/>
              <a:pathLst>
                <a:path w="2359" h="3314">
                  <a:moveTo>
                    <a:pt x="1905" y="3312"/>
                  </a:moveTo>
                  <a:lnTo>
                    <a:pt x="2358" y="3313"/>
                  </a:lnTo>
                  <a:lnTo>
                    <a:pt x="2358" y="1437"/>
                  </a:lnTo>
                  <a:lnTo>
                    <a:pt x="0" y="0"/>
                  </a:lnTo>
                  <a:lnTo>
                    <a:pt x="201" y="150"/>
                  </a:lnTo>
                  <a:lnTo>
                    <a:pt x="366" y="279"/>
                  </a:lnTo>
                  <a:lnTo>
                    <a:pt x="552" y="441"/>
                  </a:lnTo>
                  <a:lnTo>
                    <a:pt x="732" y="612"/>
                  </a:lnTo>
                  <a:lnTo>
                    <a:pt x="996" y="903"/>
                  </a:lnTo>
                  <a:lnTo>
                    <a:pt x="1230" y="1212"/>
                  </a:lnTo>
                  <a:lnTo>
                    <a:pt x="1400" y="1482"/>
                  </a:lnTo>
                  <a:lnTo>
                    <a:pt x="1548" y="1761"/>
                  </a:lnTo>
                  <a:lnTo>
                    <a:pt x="1665" y="2040"/>
                  </a:lnTo>
                  <a:lnTo>
                    <a:pt x="1751" y="2295"/>
                  </a:lnTo>
                  <a:lnTo>
                    <a:pt x="1809" y="2511"/>
                  </a:lnTo>
                  <a:lnTo>
                    <a:pt x="1863" y="2778"/>
                  </a:lnTo>
                  <a:lnTo>
                    <a:pt x="1890" y="3012"/>
                  </a:lnTo>
                  <a:lnTo>
                    <a:pt x="1905" y="3312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044" name="Arc 4"/>
            <p:cNvSpPr>
              <a:spLocks/>
            </p:cNvSpPr>
            <p:nvPr/>
          </p:nvSpPr>
          <p:spPr bwMode="auto">
            <a:xfrm>
              <a:off x="0" y="1"/>
              <a:ext cx="5298" cy="431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8704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704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-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2DDFFDD4-372C-45D2-94DC-F9E86857470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19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99670" r:id="rId1"/>
    <p:sldLayoutId id="2147499671" r:id="rId2"/>
    <p:sldLayoutId id="2147499672" r:id="rId3"/>
    <p:sldLayoutId id="2147499673" r:id="rId4"/>
    <p:sldLayoutId id="2147499674" r:id="rId5"/>
    <p:sldLayoutId id="2147499675" r:id="rId6"/>
    <p:sldLayoutId id="2147499676" r:id="rId7"/>
    <p:sldLayoutId id="2147499677" r:id="rId8"/>
    <p:sldLayoutId id="2147499678" r:id="rId9"/>
    <p:sldLayoutId id="2147499679" r:id="rId10"/>
    <p:sldLayoutId id="2147499680" r:id="rId11"/>
    <p:sldLayoutId id="2147499681" r:id="rId12"/>
  </p:sldLayoutIdLst>
  <p:transition/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33FF"/>
            </a:gs>
            <a:gs pos="100000">
              <a:srgbClr val="33330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1588"/>
            <a:ext cx="9132888" cy="6845300"/>
            <a:chOff x="0" y="1"/>
            <a:chExt cx="5753" cy="4312"/>
          </a:xfrm>
        </p:grpSpPr>
        <p:sp>
          <p:nvSpPr>
            <p:cNvPr id="87043" name="Freeform 3"/>
            <p:cNvSpPr>
              <a:spLocks/>
            </p:cNvSpPr>
            <p:nvPr/>
          </p:nvSpPr>
          <p:spPr bwMode="auto">
            <a:xfrm>
              <a:off x="3394" y="999"/>
              <a:ext cx="2359" cy="3314"/>
            </a:xfrm>
            <a:custGeom>
              <a:avLst/>
              <a:gdLst/>
              <a:ahLst/>
              <a:cxnLst>
                <a:cxn ang="0">
                  <a:pos x="1905" y="3312"/>
                </a:cxn>
                <a:cxn ang="0">
                  <a:pos x="2358" y="3313"/>
                </a:cxn>
                <a:cxn ang="0">
                  <a:pos x="2358" y="1437"/>
                </a:cxn>
                <a:cxn ang="0">
                  <a:pos x="0" y="0"/>
                </a:cxn>
                <a:cxn ang="0">
                  <a:pos x="201" y="150"/>
                </a:cxn>
                <a:cxn ang="0">
                  <a:pos x="366" y="279"/>
                </a:cxn>
                <a:cxn ang="0">
                  <a:pos x="552" y="441"/>
                </a:cxn>
                <a:cxn ang="0">
                  <a:pos x="732" y="612"/>
                </a:cxn>
                <a:cxn ang="0">
                  <a:pos x="996" y="903"/>
                </a:cxn>
                <a:cxn ang="0">
                  <a:pos x="1230" y="1212"/>
                </a:cxn>
                <a:cxn ang="0">
                  <a:pos x="1400" y="1482"/>
                </a:cxn>
                <a:cxn ang="0">
                  <a:pos x="1548" y="1761"/>
                </a:cxn>
                <a:cxn ang="0">
                  <a:pos x="1665" y="2040"/>
                </a:cxn>
                <a:cxn ang="0">
                  <a:pos x="1751" y="2295"/>
                </a:cxn>
                <a:cxn ang="0">
                  <a:pos x="1809" y="2511"/>
                </a:cxn>
                <a:cxn ang="0">
                  <a:pos x="1863" y="2778"/>
                </a:cxn>
                <a:cxn ang="0">
                  <a:pos x="1890" y="3012"/>
                </a:cxn>
                <a:cxn ang="0">
                  <a:pos x="1905" y="3312"/>
                </a:cxn>
              </a:cxnLst>
              <a:rect l="0" t="0" r="r" b="b"/>
              <a:pathLst>
                <a:path w="2359" h="3314">
                  <a:moveTo>
                    <a:pt x="1905" y="3312"/>
                  </a:moveTo>
                  <a:lnTo>
                    <a:pt x="2358" y="3313"/>
                  </a:lnTo>
                  <a:lnTo>
                    <a:pt x="2358" y="1437"/>
                  </a:lnTo>
                  <a:lnTo>
                    <a:pt x="0" y="0"/>
                  </a:lnTo>
                  <a:lnTo>
                    <a:pt x="201" y="150"/>
                  </a:lnTo>
                  <a:lnTo>
                    <a:pt x="366" y="279"/>
                  </a:lnTo>
                  <a:lnTo>
                    <a:pt x="552" y="441"/>
                  </a:lnTo>
                  <a:lnTo>
                    <a:pt x="732" y="612"/>
                  </a:lnTo>
                  <a:lnTo>
                    <a:pt x="996" y="903"/>
                  </a:lnTo>
                  <a:lnTo>
                    <a:pt x="1230" y="1212"/>
                  </a:lnTo>
                  <a:lnTo>
                    <a:pt x="1400" y="1482"/>
                  </a:lnTo>
                  <a:lnTo>
                    <a:pt x="1548" y="1761"/>
                  </a:lnTo>
                  <a:lnTo>
                    <a:pt x="1665" y="2040"/>
                  </a:lnTo>
                  <a:lnTo>
                    <a:pt x="1751" y="2295"/>
                  </a:lnTo>
                  <a:lnTo>
                    <a:pt x="1809" y="2511"/>
                  </a:lnTo>
                  <a:lnTo>
                    <a:pt x="1863" y="2778"/>
                  </a:lnTo>
                  <a:lnTo>
                    <a:pt x="1890" y="3012"/>
                  </a:lnTo>
                  <a:lnTo>
                    <a:pt x="1905" y="3312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044" name="Arc 4"/>
            <p:cNvSpPr>
              <a:spLocks/>
            </p:cNvSpPr>
            <p:nvPr/>
          </p:nvSpPr>
          <p:spPr bwMode="auto">
            <a:xfrm>
              <a:off x="0" y="1"/>
              <a:ext cx="5298" cy="431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8704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704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-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2DDFFDD4-372C-45D2-94DC-F9E86857470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19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99683" r:id="rId1"/>
    <p:sldLayoutId id="2147499684" r:id="rId2"/>
    <p:sldLayoutId id="2147499685" r:id="rId3"/>
    <p:sldLayoutId id="2147499686" r:id="rId4"/>
    <p:sldLayoutId id="2147499687" r:id="rId5"/>
    <p:sldLayoutId id="2147499688" r:id="rId6"/>
    <p:sldLayoutId id="2147499689" r:id="rId7"/>
    <p:sldLayoutId id="2147499690" r:id="rId8"/>
    <p:sldLayoutId id="2147499691" r:id="rId9"/>
    <p:sldLayoutId id="2147499692" r:id="rId10"/>
    <p:sldLayoutId id="2147499693" r:id="rId11"/>
    <p:sldLayoutId id="2147499694" r:id="rId12"/>
  </p:sldLayoutIdLst>
  <p:transition/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33FF"/>
            </a:gs>
            <a:gs pos="100000">
              <a:srgbClr val="33330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1588"/>
            <a:ext cx="9132888" cy="6845300"/>
            <a:chOff x="0" y="1"/>
            <a:chExt cx="5753" cy="4312"/>
          </a:xfrm>
        </p:grpSpPr>
        <p:sp>
          <p:nvSpPr>
            <p:cNvPr id="87043" name="Freeform 3"/>
            <p:cNvSpPr>
              <a:spLocks/>
            </p:cNvSpPr>
            <p:nvPr/>
          </p:nvSpPr>
          <p:spPr bwMode="auto">
            <a:xfrm>
              <a:off x="3394" y="999"/>
              <a:ext cx="2359" cy="3314"/>
            </a:xfrm>
            <a:custGeom>
              <a:avLst/>
              <a:gdLst/>
              <a:ahLst/>
              <a:cxnLst>
                <a:cxn ang="0">
                  <a:pos x="1905" y="3312"/>
                </a:cxn>
                <a:cxn ang="0">
                  <a:pos x="2358" y="3313"/>
                </a:cxn>
                <a:cxn ang="0">
                  <a:pos x="2358" y="1437"/>
                </a:cxn>
                <a:cxn ang="0">
                  <a:pos x="0" y="0"/>
                </a:cxn>
                <a:cxn ang="0">
                  <a:pos x="201" y="150"/>
                </a:cxn>
                <a:cxn ang="0">
                  <a:pos x="366" y="279"/>
                </a:cxn>
                <a:cxn ang="0">
                  <a:pos x="552" y="441"/>
                </a:cxn>
                <a:cxn ang="0">
                  <a:pos x="732" y="612"/>
                </a:cxn>
                <a:cxn ang="0">
                  <a:pos x="996" y="903"/>
                </a:cxn>
                <a:cxn ang="0">
                  <a:pos x="1230" y="1212"/>
                </a:cxn>
                <a:cxn ang="0">
                  <a:pos x="1400" y="1482"/>
                </a:cxn>
                <a:cxn ang="0">
                  <a:pos x="1548" y="1761"/>
                </a:cxn>
                <a:cxn ang="0">
                  <a:pos x="1665" y="2040"/>
                </a:cxn>
                <a:cxn ang="0">
                  <a:pos x="1751" y="2295"/>
                </a:cxn>
                <a:cxn ang="0">
                  <a:pos x="1809" y="2511"/>
                </a:cxn>
                <a:cxn ang="0">
                  <a:pos x="1863" y="2778"/>
                </a:cxn>
                <a:cxn ang="0">
                  <a:pos x="1890" y="3012"/>
                </a:cxn>
                <a:cxn ang="0">
                  <a:pos x="1905" y="3312"/>
                </a:cxn>
              </a:cxnLst>
              <a:rect l="0" t="0" r="r" b="b"/>
              <a:pathLst>
                <a:path w="2359" h="3314">
                  <a:moveTo>
                    <a:pt x="1905" y="3312"/>
                  </a:moveTo>
                  <a:lnTo>
                    <a:pt x="2358" y="3313"/>
                  </a:lnTo>
                  <a:lnTo>
                    <a:pt x="2358" y="1437"/>
                  </a:lnTo>
                  <a:lnTo>
                    <a:pt x="0" y="0"/>
                  </a:lnTo>
                  <a:lnTo>
                    <a:pt x="201" y="150"/>
                  </a:lnTo>
                  <a:lnTo>
                    <a:pt x="366" y="279"/>
                  </a:lnTo>
                  <a:lnTo>
                    <a:pt x="552" y="441"/>
                  </a:lnTo>
                  <a:lnTo>
                    <a:pt x="732" y="612"/>
                  </a:lnTo>
                  <a:lnTo>
                    <a:pt x="996" y="903"/>
                  </a:lnTo>
                  <a:lnTo>
                    <a:pt x="1230" y="1212"/>
                  </a:lnTo>
                  <a:lnTo>
                    <a:pt x="1400" y="1482"/>
                  </a:lnTo>
                  <a:lnTo>
                    <a:pt x="1548" y="1761"/>
                  </a:lnTo>
                  <a:lnTo>
                    <a:pt x="1665" y="2040"/>
                  </a:lnTo>
                  <a:lnTo>
                    <a:pt x="1751" y="2295"/>
                  </a:lnTo>
                  <a:lnTo>
                    <a:pt x="1809" y="2511"/>
                  </a:lnTo>
                  <a:lnTo>
                    <a:pt x="1863" y="2778"/>
                  </a:lnTo>
                  <a:lnTo>
                    <a:pt x="1890" y="3012"/>
                  </a:lnTo>
                  <a:lnTo>
                    <a:pt x="1905" y="3312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044" name="Arc 4"/>
            <p:cNvSpPr>
              <a:spLocks/>
            </p:cNvSpPr>
            <p:nvPr/>
          </p:nvSpPr>
          <p:spPr bwMode="auto">
            <a:xfrm>
              <a:off x="0" y="1"/>
              <a:ext cx="5298" cy="431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8704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704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-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2DDFFDD4-372C-45D2-94DC-F9E86857470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19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99696" r:id="rId1"/>
    <p:sldLayoutId id="2147499697" r:id="rId2"/>
    <p:sldLayoutId id="2147499698" r:id="rId3"/>
    <p:sldLayoutId id="2147499699" r:id="rId4"/>
    <p:sldLayoutId id="2147499700" r:id="rId5"/>
    <p:sldLayoutId id="2147499701" r:id="rId6"/>
    <p:sldLayoutId id="2147499702" r:id="rId7"/>
    <p:sldLayoutId id="2147499703" r:id="rId8"/>
    <p:sldLayoutId id="2147499704" r:id="rId9"/>
    <p:sldLayoutId id="2147499705" r:id="rId10"/>
    <p:sldLayoutId id="2147499706" r:id="rId11"/>
    <p:sldLayoutId id="2147499707" r:id="rId12"/>
  </p:sldLayoutIdLst>
  <p:transition/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94211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/>
              <a:ahLst/>
              <a:cxnLst>
                <a:cxn ang="0">
                  <a:pos x="3193" y="1816"/>
                </a:cxn>
                <a:cxn ang="0">
                  <a:pos x="0" y="0"/>
                </a:cxn>
                <a:cxn ang="0">
                  <a:pos x="0" y="522"/>
                </a:cxn>
                <a:cxn ang="0">
                  <a:pos x="3037" y="1978"/>
                </a:cxn>
                <a:cxn ang="0">
                  <a:pos x="5740" y="3273"/>
                </a:cxn>
                <a:cxn ang="0">
                  <a:pos x="5740" y="3267"/>
                </a:cxn>
                <a:cxn ang="0">
                  <a:pos x="3193" y="1816"/>
                </a:cxn>
                <a:cxn ang="0">
                  <a:pos x="3193" y="1816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12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/>
              <a:ahLst/>
              <a:cxnLst>
                <a:cxn ang="0">
                  <a:pos x="3163" y="1714"/>
                </a:cxn>
                <a:cxn ang="0">
                  <a:pos x="431" y="0"/>
                </a:cxn>
                <a:cxn ang="0">
                  <a:pos x="0" y="0"/>
                </a:cxn>
                <a:cxn ang="0">
                  <a:pos x="3086" y="1786"/>
                </a:cxn>
                <a:cxn ang="0">
                  <a:pos x="5591" y="3243"/>
                </a:cxn>
                <a:cxn ang="0">
                  <a:pos x="5591" y="3237"/>
                </a:cxn>
                <a:cxn ang="0">
                  <a:pos x="3163" y="1714"/>
                </a:cxn>
                <a:cxn ang="0">
                  <a:pos x="3163" y="1714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13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4042" y="192"/>
                </a:cxn>
                <a:cxn ang="0">
                  <a:pos x="4042" y="144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0" y="156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35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692 w 1722"/>
                <a:gd name="T1" fmla="*/ 51 h 66"/>
                <a:gd name="T2" fmla="*/ 1692 w 1722"/>
                <a:gd name="T3" fmla="*/ 45 h 66"/>
                <a:gd name="T4" fmla="*/ 0 w 1722"/>
                <a:gd name="T5" fmla="*/ 0 h 66"/>
                <a:gd name="T6" fmla="*/ 0 w 1722"/>
                <a:gd name="T7" fmla="*/ 33 h 66"/>
                <a:gd name="T8" fmla="*/ 1692 w 1722"/>
                <a:gd name="T9" fmla="*/ 51 h 66"/>
                <a:gd name="T10" fmla="*/ 1692 w 1722"/>
                <a:gd name="T11" fmla="*/ 51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15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/>
              <a:ahLst/>
              <a:cxnLst>
                <a:cxn ang="0">
                  <a:pos x="0" y="329"/>
                </a:cxn>
                <a:cxn ang="0">
                  <a:pos x="4789" y="77"/>
                </a:cxn>
                <a:cxn ang="0">
                  <a:pos x="4789" y="0"/>
                </a:cxn>
                <a:cxn ang="0">
                  <a:pos x="0" y="107"/>
                </a:cxn>
                <a:cxn ang="0">
                  <a:pos x="0" y="329"/>
                </a:cxn>
                <a:cxn ang="0">
                  <a:pos x="0" y="329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37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60 w 975"/>
                <a:gd name="T1" fmla="*/ 48 h 101"/>
                <a:gd name="T2" fmla="*/ 960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60 w 975"/>
                <a:gd name="T9" fmla="*/ 48 h 101"/>
                <a:gd name="T10" fmla="*/ 960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038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11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11 w 2141"/>
                <a:gd name="T7" fmla="*/ 0 h 198"/>
                <a:gd name="T8" fmla="*/ 2111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18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11" y="348"/>
                </a:cxn>
                <a:cxn ang="0">
                  <a:pos x="3623" y="42"/>
                </a:cxn>
                <a:cxn ang="0">
                  <a:pos x="3623" y="0"/>
                </a:cxn>
                <a:cxn ang="0">
                  <a:pos x="0" y="264"/>
                </a:cxn>
                <a:cxn ang="0">
                  <a:pos x="0" y="348"/>
                </a:cxn>
                <a:cxn ang="0">
                  <a:pos x="0" y="348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40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37 w 2517"/>
                <a:gd name="T1" fmla="*/ 276 h 276"/>
                <a:gd name="T2" fmla="*/ 2472 w 2517"/>
                <a:gd name="T3" fmla="*/ 204 h 276"/>
                <a:gd name="T4" fmla="*/ 2215 w 2517"/>
                <a:gd name="T5" fmla="*/ 0 h 276"/>
                <a:gd name="T6" fmla="*/ 0 w 2517"/>
                <a:gd name="T7" fmla="*/ 276 h 276"/>
                <a:gd name="T8" fmla="*/ 2137 w 2517"/>
                <a:gd name="T9" fmla="*/ 276 h 276"/>
                <a:gd name="T10" fmla="*/ 2137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20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/>
              <a:ahLst/>
              <a:cxnLst>
                <a:cxn ang="0">
                  <a:pos x="1405" y="126"/>
                </a:cxn>
                <a:cxn ang="0">
                  <a:pos x="1405" y="0"/>
                </a:cxn>
                <a:cxn ang="0">
                  <a:pos x="0" y="174"/>
                </a:cxn>
                <a:cxn ang="0">
                  <a:pos x="257" y="378"/>
                </a:cxn>
                <a:cxn ang="0">
                  <a:pos x="1405" y="126"/>
                </a:cxn>
                <a:cxn ang="0">
                  <a:pos x="1405" y="126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42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14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14 w 729"/>
                <a:gd name="T7" fmla="*/ 240 h 240"/>
                <a:gd name="T8" fmla="*/ 714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22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5035" y="1672"/>
                </a:cxn>
                <a:cxn ang="0">
                  <a:pos x="5035" y="1666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0" y="72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44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14 w 729"/>
                <a:gd name="T1" fmla="*/ 318 h 318"/>
                <a:gd name="T2" fmla="*/ 714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14 w 729"/>
                <a:gd name="T9" fmla="*/ 318 h 318"/>
                <a:gd name="T10" fmla="*/ 714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24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/>
              <a:ahLst/>
              <a:cxnLst>
                <a:cxn ang="0">
                  <a:pos x="0" y="396"/>
                </a:cxn>
                <a:cxn ang="0">
                  <a:pos x="5035" y="2188"/>
                </a:cxn>
                <a:cxn ang="0">
                  <a:pos x="5035" y="2134"/>
                </a:cxn>
                <a:cxn ang="0">
                  <a:pos x="0" y="0"/>
                </a:cxn>
                <a:cxn ang="0">
                  <a:pos x="0" y="396"/>
                </a:cxn>
                <a:cxn ang="0">
                  <a:pos x="0" y="396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25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45" y="2727"/>
                </a:cxn>
                <a:cxn ang="0">
                  <a:pos x="3163" y="2704"/>
                </a:cxn>
                <a:cxn ang="0">
                  <a:pos x="10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26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/>
              <a:ahLst/>
              <a:cxnLst>
                <a:cxn ang="0">
                  <a:pos x="323" y="299"/>
                </a:cxn>
                <a:cxn ang="0">
                  <a:pos x="323" y="263"/>
                </a:cxn>
                <a:cxn ang="0">
                  <a:pos x="18" y="0"/>
                </a:cxn>
                <a:cxn ang="0">
                  <a:pos x="0" y="23"/>
                </a:cxn>
                <a:cxn ang="0">
                  <a:pos x="323" y="299"/>
                </a:cxn>
                <a:cxn ang="0">
                  <a:pos x="323" y="299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48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28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26" y="2680"/>
                </a:cxn>
                <a:cxn ang="0">
                  <a:pos x="3122" y="2590"/>
                </a:cxn>
                <a:cxn ang="0">
                  <a:pos x="383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50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30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17" y="2536"/>
                </a:cxn>
                <a:cxn ang="0">
                  <a:pos x="2517" y="2536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31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88" y="2482"/>
                </a:cxn>
                <a:cxn ang="0">
                  <a:pos x="2200" y="2476"/>
                </a:cxn>
                <a:cxn ang="0">
                  <a:pos x="31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32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/>
              <a:ahLst/>
              <a:cxnLst>
                <a:cxn ang="0">
                  <a:pos x="84" y="96"/>
                </a:cxn>
                <a:cxn ang="0">
                  <a:pos x="84" y="90"/>
                </a:cxn>
                <a:cxn ang="0">
                  <a:pos x="12" y="0"/>
                </a:cxn>
                <a:cxn ang="0">
                  <a:pos x="0" y="6"/>
                </a:cxn>
                <a:cxn ang="0">
                  <a:pos x="84" y="96"/>
                </a:cxn>
                <a:cxn ang="0">
                  <a:pos x="84" y="96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54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34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7" y="1043"/>
                </a:cxn>
                <a:cxn ang="0">
                  <a:pos x="574" y="851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35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0"/>
                </a:cxn>
                <a:cxn ang="0">
                  <a:pos x="287" y="797"/>
                </a:cxn>
                <a:cxn ang="0">
                  <a:pos x="341" y="653"/>
                </a:cxn>
                <a:cxn ang="0">
                  <a:pos x="144" y="0"/>
                </a:cxn>
                <a:cxn ang="0">
                  <a:pos x="144" y="0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57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297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37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/>
              <a:ahLst/>
              <a:cxnLst>
                <a:cxn ang="0">
                  <a:pos x="0" y="371"/>
                </a:cxn>
                <a:cxn ang="0">
                  <a:pos x="5740" y="1864"/>
                </a:cxn>
                <a:cxn ang="0">
                  <a:pos x="5740" y="1834"/>
                </a:cxn>
                <a:cxn ang="0">
                  <a:pos x="0" y="0"/>
                </a:cxn>
                <a:cxn ang="0">
                  <a:pos x="0" y="371"/>
                </a:cxn>
                <a:cxn ang="0">
                  <a:pos x="0" y="37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59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39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/>
              <a:ahLst/>
              <a:cxnLst>
                <a:cxn ang="0">
                  <a:pos x="0" y="366"/>
                </a:cxn>
                <a:cxn ang="0">
                  <a:pos x="5740" y="1337"/>
                </a:cxn>
                <a:cxn ang="0">
                  <a:pos x="5740" y="1331"/>
                </a:cxn>
                <a:cxn ang="0">
                  <a:pos x="0" y="0"/>
                </a:cxn>
                <a:cxn ang="0">
                  <a:pos x="0" y="366"/>
                </a:cxn>
                <a:cxn ang="0">
                  <a:pos x="0" y="366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0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5740" y="414"/>
                </a:cxn>
                <a:cxn ang="0">
                  <a:pos x="5740" y="402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0" y="48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1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48" y="3177"/>
                </a:cxn>
                <a:cxn ang="0">
                  <a:pos x="4448" y="3153"/>
                </a:cxn>
                <a:cxn ang="0">
                  <a:pos x="12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2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28" y="2614"/>
                </a:cxn>
                <a:cxn ang="0">
                  <a:pos x="2428" y="2608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3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/>
              <a:ahLst/>
              <a:cxnLst>
                <a:cxn ang="0">
                  <a:pos x="485" y="0"/>
                </a:cxn>
                <a:cxn ang="0">
                  <a:pos x="0" y="0"/>
                </a:cxn>
                <a:cxn ang="0">
                  <a:pos x="1800" y="2464"/>
                </a:cxn>
                <a:cxn ang="0">
                  <a:pos x="1800" y="2248"/>
                </a:cxn>
                <a:cxn ang="0">
                  <a:pos x="1794" y="2248"/>
                </a:cxn>
                <a:cxn ang="0">
                  <a:pos x="485" y="0"/>
                </a:cxn>
                <a:cxn ang="0">
                  <a:pos x="485" y="0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4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2" y="2074"/>
                </a:cxn>
                <a:cxn ang="0">
                  <a:pos x="1232" y="203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5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58" y="1936"/>
                </a:cxn>
                <a:cxn ang="0">
                  <a:pos x="1058" y="1930"/>
                </a:cxn>
                <a:cxn ang="0">
                  <a:pos x="5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6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/>
              <a:ahLst/>
              <a:cxnLst>
                <a:cxn ang="0">
                  <a:pos x="771" y="1433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771" y="1487"/>
                </a:cxn>
                <a:cxn ang="0">
                  <a:pos x="771" y="1433"/>
                </a:cxn>
                <a:cxn ang="0">
                  <a:pos x="771" y="1433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3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94248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66"/>
                  </a:cxn>
                  <a:cxn ang="0">
                    <a:pos x="3635" y="1313"/>
                  </a:cxn>
                  <a:cxn ang="0">
                    <a:pos x="3647" y="1235"/>
                  </a:cxn>
                  <a:cxn ang="0">
                    <a:pos x="3659" y="1163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4249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/>
                <a:ahLst/>
                <a:cxnLst>
                  <a:cxn ang="0">
                    <a:pos x="2105" y="665"/>
                  </a:cxn>
                  <a:cxn ang="0">
                    <a:pos x="24" y="0"/>
                  </a:cxn>
                  <a:cxn ang="0">
                    <a:pos x="12" y="72"/>
                  </a:cxn>
                  <a:cxn ang="0">
                    <a:pos x="0" y="150"/>
                  </a:cxn>
                  <a:cxn ang="0">
                    <a:pos x="2105" y="695"/>
                  </a:cxn>
                  <a:cxn ang="0">
                    <a:pos x="2105" y="665"/>
                  </a:cxn>
                  <a:cxn ang="0">
                    <a:pos x="2105" y="665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sp>
        <p:nvSpPr>
          <p:cNvPr id="94250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4251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4252" name="Rectangle 4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94253" name="Rectangle 4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94254" name="Rectangle 4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85F575E7-2814-4451-9620-2E0F63F95CA9}" type="slidenum">
              <a:rPr lang="en-US">
                <a:solidFill>
                  <a:srgbClr val="FFFFFF"/>
                </a:solidFill>
                <a:latin typeface="Arial" pitchFamily="34" charset="0"/>
              </a:rPr>
              <a:pPr/>
              <a:t>‹#›</a:t>
            </a:fld>
            <a:endParaRPr lang="en-US">
              <a:solidFill>
                <a:srgbClr val="FFFFFF"/>
              </a:solidFill>
              <a:latin typeface="Arial" pitchFamily="34" charset="0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99723" r:id="rId1"/>
    <p:sldLayoutId id="2147499724" r:id="rId2"/>
    <p:sldLayoutId id="2147499725" r:id="rId3"/>
    <p:sldLayoutId id="2147499726" r:id="rId4"/>
    <p:sldLayoutId id="2147499727" r:id="rId5"/>
    <p:sldLayoutId id="2147499728" r:id="rId6"/>
    <p:sldLayoutId id="2147499729" r:id="rId7"/>
    <p:sldLayoutId id="2147499730" r:id="rId8"/>
    <p:sldLayoutId id="2147499731" r:id="rId9"/>
    <p:sldLayoutId id="2147499732" r:id="rId10"/>
    <p:sldLayoutId id="2147499733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itchFamily="2" charset="2"/>
        <a:buBlip>
          <a:blip r:embed="rId13"/>
        </a:buBlip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Blip>
          <a:blip r:embed="rId14"/>
        </a:buBlip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smtClean="0"/>
              <a:t>Click to edit Master title style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</a:p>
        </p:txBody>
      </p:sp>
      <p:sp>
        <p:nvSpPr>
          <p:cNvPr id="294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>
                <a:latin typeface="Arial" charset="0"/>
              </a:defRPr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  <a:cs typeface="+mn-cs"/>
              </a:rPr>
              <a:t>Chapter 1 — Computer Abstractions and Technology — </a:t>
            </a:r>
            <a:fld id="{B27BF782-1ABF-434F-B209-7FDAD5AFBB6B}" type="slidenum">
              <a:rPr lang="en-AU">
                <a:solidFill>
                  <a:srgbClr val="000000"/>
                </a:solidFill>
                <a:cs typeface="+mn-cs"/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  <a:cs typeface="+mn-cs"/>
            </a:endParaRP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pic>
        <p:nvPicPr>
          <p:cNvPr id="9223" name="Picture 7" descr="MK Logo.jpg"/>
          <p:cNvPicPr>
            <a:picLocks noChangeAspect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6270625"/>
            <a:ext cx="16192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9747" r:id="rId1"/>
    <p:sldLayoutId id="2147499748" r:id="rId2"/>
    <p:sldLayoutId id="2147499749" r:id="rId3"/>
    <p:sldLayoutId id="2147499750" r:id="rId4"/>
    <p:sldLayoutId id="2147499751" r:id="rId5"/>
    <p:sldLayoutId id="2147499752" r:id="rId6"/>
    <p:sldLayoutId id="2147499753" r:id="rId7"/>
    <p:sldLayoutId id="2147499754" r:id="rId8"/>
    <p:sldLayoutId id="2147499755" r:id="rId9"/>
    <p:sldLayoutId id="2147499756" r:id="rId10"/>
    <p:sldLayoutId id="2147499757" r:id="rId11"/>
    <p:sldLayoutId id="2147499758" r:id="rId12"/>
    <p:sldLayoutId id="2147499759" r:id="rId13"/>
    <p:sldLayoutId id="2147499760" r:id="rId14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smtClean="0"/>
              <a:t>Click to edit Master title style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</a:p>
        </p:txBody>
      </p:sp>
      <p:sp>
        <p:nvSpPr>
          <p:cNvPr id="294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>
                <a:latin typeface="Arial" charset="0"/>
              </a:defRPr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</a:rPr>
              <a:t>Chapter 1 — Computer Abstractions and Technology — </a:t>
            </a:r>
            <a:fld id="{B27BF782-1ABF-434F-B209-7FDAD5AFBB6B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9223" name="Picture 7" descr="MK Logo.jpg"/>
          <p:cNvPicPr>
            <a:picLocks noChangeAspect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6270625"/>
            <a:ext cx="16192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9762" r:id="rId1"/>
    <p:sldLayoutId id="2147499763" r:id="rId2"/>
    <p:sldLayoutId id="2147499764" r:id="rId3"/>
    <p:sldLayoutId id="2147499765" r:id="rId4"/>
    <p:sldLayoutId id="2147499766" r:id="rId5"/>
    <p:sldLayoutId id="2147499767" r:id="rId6"/>
    <p:sldLayoutId id="2147499768" r:id="rId7"/>
    <p:sldLayoutId id="2147499769" r:id="rId8"/>
    <p:sldLayoutId id="2147499770" r:id="rId9"/>
    <p:sldLayoutId id="2147499771" r:id="rId10"/>
    <p:sldLayoutId id="2147499772" r:id="rId11"/>
    <p:sldLayoutId id="2147499773" r:id="rId12"/>
    <p:sldLayoutId id="2147499774" r:id="rId13"/>
    <p:sldLayoutId id="2147499775" r:id="rId14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smtClean="0"/>
              <a:t>Click to edit Master title style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</a:p>
        </p:txBody>
      </p:sp>
      <p:sp>
        <p:nvSpPr>
          <p:cNvPr id="294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>
                <a:latin typeface="Arial" charset="0"/>
              </a:defRPr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  <a:cs typeface="+mn-cs"/>
              </a:rPr>
              <a:t>Chapter 1 — Computer Abstractions and Technology — </a:t>
            </a:r>
            <a:fld id="{B27BF782-1ABF-434F-B209-7FDAD5AFBB6B}" type="slidenum">
              <a:rPr lang="en-AU">
                <a:solidFill>
                  <a:srgbClr val="000000"/>
                </a:solidFill>
                <a:cs typeface="+mn-cs"/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  <a:cs typeface="+mn-cs"/>
            </a:endParaRP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pic>
        <p:nvPicPr>
          <p:cNvPr id="9223" name="Picture 7" descr="MK Logo.jpg"/>
          <p:cNvPicPr>
            <a:picLocks noChangeAspect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6270625"/>
            <a:ext cx="16192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9777" r:id="rId1"/>
    <p:sldLayoutId id="2147499778" r:id="rId2"/>
    <p:sldLayoutId id="2147499779" r:id="rId3"/>
    <p:sldLayoutId id="2147499780" r:id="rId4"/>
    <p:sldLayoutId id="2147499781" r:id="rId5"/>
    <p:sldLayoutId id="2147499782" r:id="rId6"/>
    <p:sldLayoutId id="2147499783" r:id="rId7"/>
    <p:sldLayoutId id="2147499784" r:id="rId8"/>
    <p:sldLayoutId id="2147499785" r:id="rId9"/>
    <p:sldLayoutId id="2147499786" r:id="rId10"/>
    <p:sldLayoutId id="2147499787" r:id="rId11"/>
    <p:sldLayoutId id="2147499788" r:id="rId12"/>
    <p:sldLayoutId id="2147499789" r:id="rId13"/>
    <p:sldLayoutId id="2147499790" r:id="rId14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33FF"/>
            </a:gs>
            <a:gs pos="100000">
              <a:srgbClr val="33330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1588"/>
            <a:ext cx="9132888" cy="6845300"/>
            <a:chOff x="0" y="1"/>
            <a:chExt cx="5753" cy="4312"/>
          </a:xfrm>
        </p:grpSpPr>
        <p:sp>
          <p:nvSpPr>
            <p:cNvPr id="87043" name="Freeform 3"/>
            <p:cNvSpPr>
              <a:spLocks/>
            </p:cNvSpPr>
            <p:nvPr/>
          </p:nvSpPr>
          <p:spPr bwMode="auto">
            <a:xfrm>
              <a:off x="3394" y="999"/>
              <a:ext cx="2359" cy="3314"/>
            </a:xfrm>
            <a:custGeom>
              <a:avLst/>
              <a:gdLst/>
              <a:ahLst/>
              <a:cxnLst>
                <a:cxn ang="0">
                  <a:pos x="1905" y="3312"/>
                </a:cxn>
                <a:cxn ang="0">
                  <a:pos x="2358" y="3313"/>
                </a:cxn>
                <a:cxn ang="0">
                  <a:pos x="2358" y="1437"/>
                </a:cxn>
                <a:cxn ang="0">
                  <a:pos x="0" y="0"/>
                </a:cxn>
                <a:cxn ang="0">
                  <a:pos x="201" y="150"/>
                </a:cxn>
                <a:cxn ang="0">
                  <a:pos x="366" y="279"/>
                </a:cxn>
                <a:cxn ang="0">
                  <a:pos x="552" y="441"/>
                </a:cxn>
                <a:cxn ang="0">
                  <a:pos x="732" y="612"/>
                </a:cxn>
                <a:cxn ang="0">
                  <a:pos x="996" y="903"/>
                </a:cxn>
                <a:cxn ang="0">
                  <a:pos x="1230" y="1212"/>
                </a:cxn>
                <a:cxn ang="0">
                  <a:pos x="1400" y="1482"/>
                </a:cxn>
                <a:cxn ang="0">
                  <a:pos x="1548" y="1761"/>
                </a:cxn>
                <a:cxn ang="0">
                  <a:pos x="1665" y="2040"/>
                </a:cxn>
                <a:cxn ang="0">
                  <a:pos x="1751" y="2295"/>
                </a:cxn>
                <a:cxn ang="0">
                  <a:pos x="1809" y="2511"/>
                </a:cxn>
                <a:cxn ang="0">
                  <a:pos x="1863" y="2778"/>
                </a:cxn>
                <a:cxn ang="0">
                  <a:pos x="1890" y="3012"/>
                </a:cxn>
                <a:cxn ang="0">
                  <a:pos x="1905" y="3312"/>
                </a:cxn>
              </a:cxnLst>
              <a:rect l="0" t="0" r="r" b="b"/>
              <a:pathLst>
                <a:path w="2359" h="3314">
                  <a:moveTo>
                    <a:pt x="1905" y="3312"/>
                  </a:moveTo>
                  <a:lnTo>
                    <a:pt x="2358" y="3313"/>
                  </a:lnTo>
                  <a:lnTo>
                    <a:pt x="2358" y="1437"/>
                  </a:lnTo>
                  <a:lnTo>
                    <a:pt x="0" y="0"/>
                  </a:lnTo>
                  <a:lnTo>
                    <a:pt x="201" y="150"/>
                  </a:lnTo>
                  <a:lnTo>
                    <a:pt x="366" y="279"/>
                  </a:lnTo>
                  <a:lnTo>
                    <a:pt x="552" y="441"/>
                  </a:lnTo>
                  <a:lnTo>
                    <a:pt x="732" y="612"/>
                  </a:lnTo>
                  <a:lnTo>
                    <a:pt x="996" y="903"/>
                  </a:lnTo>
                  <a:lnTo>
                    <a:pt x="1230" y="1212"/>
                  </a:lnTo>
                  <a:lnTo>
                    <a:pt x="1400" y="1482"/>
                  </a:lnTo>
                  <a:lnTo>
                    <a:pt x="1548" y="1761"/>
                  </a:lnTo>
                  <a:lnTo>
                    <a:pt x="1665" y="2040"/>
                  </a:lnTo>
                  <a:lnTo>
                    <a:pt x="1751" y="2295"/>
                  </a:lnTo>
                  <a:lnTo>
                    <a:pt x="1809" y="2511"/>
                  </a:lnTo>
                  <a:lnTo>
                    <a:pt x="1863" y="2778"/>
                  </a:lnTo>
                  <a:lnTo>
                    <a:pt x="1890" y="3012"/>
                  </a:lnTo>
                  <a:lnTo>
                    <a:pt x="1905" y="3312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87044" name="Arc 4"/>
            <p:cNvSpPr>
              <a:spLocks/>
            </p:cNvSpPr>
            <p:nvPr/>
          </p:nvSpPr>
          <p:spPr bwMode="auto">
            <a:xfrm>
              <a:off x="0" y="1"/>
              <a:ext cx="5298" cy="431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8704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704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-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6BBB72DF-3F29-496E-9BC0-DB8B1E15BB23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434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99792" r:id="rId1"/>
    <p:sldLayoutId id="2147499793" r:id="rId2"/>
    <p:sldLayoutId id="2147499794" r:id="rId3"/>
    <p:sldLayoutId id="2147499795" r:id="rId4"/>
    <p:sldLayoutId id="2147499796" r:id="rId5"/>
    <p:sldLayoutId id="2147499797" r:id="rId6"/>
    <p:sldLayoutId id="2147499798" r:id="rId7"/>
    <p:sldLayoutId id="2147499799" r:id="rId8"/>
    <p:sldLayoutId id="2147499800" r:id="rId9"/>
    <p:sldLayoutId id="2147499801" r:id="rId10"/>
    <p:sldLayoutId id="2147499802" r:id="rId11"/>
  </p:sldLayoutIdLst>
  <p:transition/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263525"/>
            <a:ext cx="8262938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het opmaakprofiel van de modeltitel te bewerken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4375" y="1524000"/>
            <a:ext cx="7793038" cy="455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99291" r:id="rId1"/>
    <p:sldLayoutId id="2147499292" r:id="rId2"/>
    <p:sldLayoutId id="2147499293" r:id="rId3"/>
    <p:sldLayoutId id="2147499294" r:id="rId4"/>
    <p:sldLayoutId id="2147499295" r:id="rId5"/>
    <p:sldLayoutId id="2147499296" r:id="rId6"/>
    <p:sldLayoutId id="2147499297" r:id="rId7"/>
    <p:sldLayoutId id="2147499298" r:id="rId8"/>
    <p:sldLayoutId id="2147499299" r:id="rId9"/>
    <p:sldLayoutId id="2147499300" r:id="rId10"/>
    <p:sldLayoutId id="214749930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cs typeface="Arial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cs typeface="Arial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cs typeface="Arial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cs typeface="Arial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BDBDD3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BDBDD3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BDBDD3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BDBDD3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Blip>
          <a:blip r:embed="rId13"/>
        </a:buBlip>
        <a:defRPr sz="26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85000"/>
        </a:lnSpc>
        <a:spcBef>
          <a:spcPct val="25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2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94211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/>
              <a:ahLst/>
              <a:cxnLst>
                <a:cxn ang="0">
                  <a:pos x="3193" y="1816"/>
                </a:cxn>
                <a:cxn ang="0">
                  <a:pos x="0" y="0"/>
                </a:cxn>
                <a:cxn ang="0">
                  <a:pos x="0" y="522"/>
                </a:cxn>
                <a:cxn ang="0">
                  <a:pos x="3037" y="1978"/>
                </a:cxn>
                <a:cxn ang="0">
                  <a:pos x="5740" y="3273"/>
                </a:cxn>
                <a:cxn ang="0">
                  <a:pos x="5740" y="3267"/>
                </a:cxn>
                <a:cxn ang="0">
                  <a:pos x="3193" y="1816"/>
                </a:cxn>
                <a:cxn ang="0">
                  <a:pos x="3193" y="1816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12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/>
              <a:ahLst/>
              <a:cxnLst>
                <a:cxn ang="0">
                  <a:pos x="3163" y="1714"/>
                </a:cxn>
                <a:cxn ang="0">
                  <a:pos x="431" y="0"/>
                </a:cxn>
                <a:cxn ang="0">
                  <a:pos x="0" y="0"/>
                </a:cxn>
                <a:cxn ang="0">
                  <a:pos x="3086" y="1786"/>
                </a:cxn>
                <a:cxn ang="0">
                  <a:pos x="5591" y="3243"/>
                </a:cxn>
                <a:cxn ang="0">
                  <a:pos x="5591" y="3237"/>
                </a:cxn>
                <a:cxn ang="0">
                  <a:pos x="3163" y="1714"/>
                </a:cxn>
                <a:cxn ang="0">
                  <a:pos x="3163" y="1714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13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4042" y="192"/>
                </a:cxn>
                <a:cxn ang="0">
                  <a:pos x="4042" y="144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0" y="156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35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692 w 1722"/>
                <a:gd name="T1" fmla="*/ 51 h 66"/>
                <a:gd name="T2" fmla="*/ 1692 w 1722"/>
                <a:gd name="T3" fmla="*/ 45 h 66"/>
                <a:gd name="T4" fmla="*/ 0 w 1722"/>
                <a:gd name="T5" fmla="*/ 0 h 66"/>
                <a:gd name="T6" fmla="*/ 0 w 1722"/>
                <a:gd name="T7" fmla="*/ 33 h 66"/>
                <a:gd name="T8" fmla="*/ 1692 w 1722"/>
                <a:gd name="T9" fmla="*/ 51 h 66"/>
                <a:gd name="T10" fmla="*/ 1692 w 1722"/>
                <a:gd name="T11" fmla="*/ 51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 smtClean="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15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/>
              <a:ahLst/>
              <a:cxnLst>
                <a:cxn ang="0">
                  <a:pos x="0" y="329"/>
                </a:cxn>
                <a:cxn ang="0">
                  <a:pos x="4789" y="77"/>
                </a:cxn>
                <a:cxn ang="0">
                  <a:pos x="4789" y="0"/>
                </a:cxn>
                <a:cxn ang="0">
                  <a:pos x="0" y="107"/>
                </a:cxn>
                <a:cxn ang="0">
                  <a:pos x="0" y="329"/>
                </a:cxn>
                <a:cxn ang="0">
                  <a:pos x="0" y="329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37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60 w 975"/>
                <a:gd name="T1" fmla="*/ 48 h 101"/>
                <a:gd name="T2" fmla="*/ 960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60 w 975"/>
                <a:gd name="T9" fmla="*/ 48 h 101"/>
                <a:gd name="T10" fmla="*/ 960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 smtClean="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038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11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11 w 2141"/>
                <a:gd name="T7" fmla="*/ 0 h 198"/>
                <a:gd name="T8" fmla="*/ 2111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 smtClean="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18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11" y="348"/>
                </a:cxn>
                <a:cxn ang="0">
                  <a:pos x="3623" y="42"/>
                </a:cxn>
                <a:cxn ang="0">
                  <a:pos x="3623" y="0"/>
                </a:cxn>
                <a:cxn ang="0">
                  <a:pos x="0" y="264"/>
                </a:cxn>
                <a:cxn ang="0">
                  <a:pos x="0" y="348"/>
                </a:cxn>
                <a:cxn ang="0">
                  <a:pos x="0" y="348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40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37 w 2517"/>
                <a:gd name="T1" fmla="*/ 276 h 276"/>
                <a:gd name="T2" fmla="*/ 2472 w 2517"/>
                <a:gd name="T3" fmla="*/ 204 h 276"/>
                <a:gd name="T4" fmla="*/ 2215 w 2517"/>
                <a:gd name="T5" fmla="*/ 0 h 276"/>
                <a:gd name="T6" fmla="*/ 0 w 2517"/>
                <a:gd name="T7" fmla="*/ 276 h 276"/>
                <a:gd name="T8" fmla="*/ 2137 w 2517"/>
                <a:gd name="T9" fmla="*/ 276 h 276"/>
                <a:gd name="T10" fmla="*/ 2137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 smtClean="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20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/>
              <a:ahLst/>
              <a:cxnLst>
                <a:cxn ang="0">
                  <a:pos x="1405" y="126"/>
                </a:cxn>
                <a:cxn ang="0">
                  <a:pos x="1405" y="0"/>
                </a:cxn>
                <a:cxn ang="0">
                  <a:pos x="0" y="174"/>
                </a:cxn>
                <a:cxn ang="0">
                  <a:pos x="257" y="378"/>
                </a:cxn>
                <a:cxn ang="0">
                  <a:pos x="1405" y="126"/>
                </a:cxn>
                <a:cxn ang="0">
                  <a:pos x="1405" y="126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42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14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14 w 729"/>
                <a:gd name="T7" fmla="*/ 240 h 240"/>
                <a:gd name="T8" fmla="*/ 714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 smtClean="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22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5035" y="1672"/>
                </a:cxn>
                <a:cxn ang="0">
                  <a:pos x="5035" y="1666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0" y="72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44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14 w 729"/>
                <a:gd name="T1" fmla="*/ 318 h 318"/>
                <a:gd name="T2" fmla="*/ 714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14 w 729"/>
                <a:gd name="T9" fmla="*/ 318 h 318"/>
                <a:gd name="T10" fmla="*/ 714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 smtClean="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24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/>
              <a:ahLst/>
              <a:cxnLst>
                <a:cxn ang="0">
                  <a:pos x="0" y="396"/>
                </a:cxn>
                <a:cxn ang="0">
                  <a:pos x="5035" y="2188"/>
                </a:cxn>
                <a:cxn ang="0">
                  <a:pos x="5035" y="2134"/>
                </a:cxn>
                <a:cxn ang="0">
                  <a:pos x="0" y="0"/>
                </a:cxn>
                <a:cxn ang="0">
                  <a:pos x="0" y="396"/>
                </a:cxn>
                <a:cxn ang="0">
                  <a:pos x="0" y="396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25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45" y="2727"/>
                </a:cxn>
                <a:cxn ang="0">
                  <a:pos x="3163" y="2704"/>
                </a:cxn>
                <a:cxn ang="0">
                  <a:pos x="10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26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/>
              <a:ahLst/>
              <a:cxnLst>
                <a:cxn ang="0">
                  <a:pos x="323" y="299"/>
                </a:cxn>
                <a:cxn ang="0">
                  <a:pos x="323" y="263"/>
                </a:cxn>
                <a:cxn ang="0">
                  <a:pos x="18" y="0"/>
                </a:cxn>
                <a:cxn ang="0">
                  <a:pos x="0" y="23"/>
                </a:cxn>
                <a:cxn ang="0">
                  <a:pos x="323" y="299"/>
                </a:cxn>
                <a:cxn ang="0">
                  <a:pos x="323" y="299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48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 smtClean="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28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26" y="2680"/>
                </a:cxn>
                <a:cxn ang="0">
                  <a:pos x="3122" y="2590"/>
                </a:cxn>
                <a:cxn ang="0">
                  <a:pos x="383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50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 smtClean="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30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17" y="2536"/>
                </a:cxn>
                <a:cxn ang="0">
                  <a:pos x="2517" y="2536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31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88" y="2482"/>
                </a:cxn>
                <a:cxn ang="0">
                  <a:pos x="2200" y="2476"/>
                </a:cxn>
                <a:cxn ang="0">
                  <a:pos x="31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32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/>
              <a:ahLst/>
              <a:cxnLst>
                <a:cxn ang="0">
                  <a:pos x="84" y="96"/>
                </a:cxn>
                <a:cxn ang="0">
                  <a:pos x="84" y="90"/>
                </a:cxn>
                <a:cxn ang="0">
                  <a:pos x="12" y="0"/>
                </a:cxn>
                <a:cxn ang="0">
                  <a:pos x="0" y="6"/>
                </a:cxn>
                <a:cxn ang="0">
                  <a:pos x="84" y="96"/>
                </a:cxn>
                <a:cxn ang="0">
                  <a:pos x="84" y="96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54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 smtClean="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34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7" y="1043"/>
                </a:cxn>
                <a:cxn ang="0">
                  <a:pos x="574" y="851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35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0"/>
                </a:cxn>
                <a:cxn ang="0">
                  <a:pos x="287" y="797"/>
                </a:cxn>
                <a:cxn ang="0">
                  <a:pos x="341" y="653"/>
                </a:cxn>
                <a:cxn ang="0">
                  <a:pos x="144" y="0"/>
                </a:cxn>
                <a:cxn ang="0">
                  <a:pos x="144" y="0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57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297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 smtClean="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37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/>
              <a:ahLst/>
              <a:cxnLst>
                <a:cxn ang="0">
                  <a:pos x="0" y="371"/>
                </a:cxn>
                <a:cxn ang="0">
                  <a:pos x="5740" y="1864"/>
                </a:cxn>
                <a:cxn ang="0">
                  <a:pos x="5740" y="1834"/>
                </a:cxn>
                <a:cxn ang="0">
                  <a:pos x="0" y="0"/>
                </a:cxn>
                <a:cxn ang="0">
                  <a:pos x="0" y="371"/>
                </a:cxn>
                <a:cxn ang="0">
                  <a:pos x="0" y="37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59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IN" smtClean="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4239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/>
              <a:ahLst/>
              <a:cxnLst>
                <a:cxn ang="0">
                  <a:pos x="0" y="366"/>
                </a:cxn>
                <a:cxn ang="0">
                  <a:pos x="5740" y="1337"/>
                </a:cxn>
                <a:cxn ang="0">
                  <a:pos x="5740" y="1331"/>
                </a:cxn>
                <a:cxn ang="0">
                  <a:pos x="0" y="0"/>
                </a:cxn>
                <a:cxn ang="0">
                  <a:pos x="0" y="366"/>
                </a:cxn>
                <a:cxn ang="0">
                  <a:pos x="0" y="366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0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5740" y="414"/>
                </a:cxn>
                <a:cxn ang="0">
                  <a:pos x="5740" y="402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0" y="48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1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48" y="3177"/>
                </a:cxn>
                <a:cxn ang="0">
                  <a:pos x="4448" y="3153"/>
                </a:cxn>
                <a:cxn ang="0">
                  <a:pos x="12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2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28" y="2614"/>
                </a:cxn>
                <a:cxn ang="0">
                  <a:pos x="2428" y="2608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3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/>
              <a:ahLst/>
              <a:cxnLst>
                <a:cxn ang="0">
                  <a:pos x="485" y="0"/>
                </a:cxn>
                <a:cxn ang="0">
                  <a:pos x="0" y="0"/>
                </a:cxn>
                <a:cxn ang="0">
                  <a:pos x="1800" y="2464"/>
                </a:cxn>
                <a:cxn ang="0">
                  <a:pos x="1800" y="2248"/>
                </a:cxn>
                <a:cxn ang="0">
                  <a:pos x="1794" y="2248"/>
                </a:cxn>
                <a:cxn ang="0">
                  <a:pos x="485" y="0"/>
                </a:cxn>
                <a:cxn ang="0">
                  <a:pos x="485" y="0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4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2" y="2074"/>
                </a:cxn>
                <a:cxn ang="0">
                  <a:pos x="1232" y="203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5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58" y="1936"/>
                </a:cxn>
                <a:cxn ang="0">
                  <a:pos x="1058" y="1930"/>
                </a:cxn>
                <a:cxn ang="0">
                  <a:pos x="5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4246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/>
              <a:ahLst/>
              <a:cxnLst>
                <a:cxn ang="0">
                  <a:pos x="771" y="1433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771" y="1487"/>
                </a:cxn>
                <a:cxn ang="0">
                  <a:pos x="771" y="1433"/>
                </a:cxn>
                <a:cxn ang="0">
                  <a:pos x="771" y="1433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3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94248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66"/>
                  </a:cxn>
                  <a:cxn ang="0">
                    <a:pos x="3635" y="1313"/>
                  </a:cxn>
                  <a:cxn ang="0">
                    <a:pos x="3647" y="1235"/>
                  </a:cxn>
                  <a:cxn ang="0">
                    <a:pos x="3659" y="1163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4249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/>
                <a:ahLst/>
                <a:cxnLst>
                  <a:cxn ang="0">
                    <a:pos x="2105" y="665"/>
                  </a:cxn>
                  <a:cxn ang="0">
                    <a:pos x="24" y="0"/>
                  </a:cxn>
                  <a:cxn ang="0">
                    <a:pos x="12" y="72"/>
                  </a:cxn>
                  <a:cxn ang="0">
                    <a:pos x="0" y="150"/>
                  </a:cxn>
                  <a:cxn ang="0">
                    <a:pos x="2105" y="695"/>
                  </a:cxn>
                  <a:cxn ang="0">
                    <a:pos x="2105" y="665"/>
                  </a:cxn>
                  <a:cxn ang="0">
                    <a:pos x="2105" y="665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sp>
        <p:nvSpPr>
          <p:cNvPr id="94250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4251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4252" name="Rectangle 4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94253" name="Rectangle 4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94254" name="Rectangle 4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85F575E7-2814-4451-9620-2E0F63F95CA9}" type="slidenum">
              <a:rPr lang="en-US" smtClean="0">
                <a:solidFill>
                  <a:srgbClr val="FFFFFF"/>
                </a:solidFill>
                <a:latin typeface="Arial" pitchFamily="34" charset="0"/>
              </a:rPr>
              <a:pPr/>
              <a:t>‹#›</a:t>
            </a:fld>
            <a:endParaRPr lang="en-US" smtClean="0">
              <a:solidFill>
                <a:srgbClr val="FFFFFF"/>
              </a:solidFill>
              <a:latin typeface="Arial" pitchFamily="34" charset="0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99804" r:id="rId1"/>
    <p:sldLayoutId id="2147499805" r:id="rId2"/>
    <p:sldLayoutId id="2147499806" r:id="rId3"/>
    <p:sldLayoutId id="2147499807" r:id="rId4"/>
    <p:sldLayoutId id="2147499808" r:id="rId5"/>
    <p:sldLayoutId id="2147499809" r:id="rId6"/>
    <p:sldLayoutId id="2147499810" r:id="rId7"/>
    <p:sldLayoutId id="2147499811" r:id="rId8"/>
    <p:sldLayoutId id="2147499812" r:id="rId9"/>
    <p:sldLayoutId id="2147499813" r:id="rId10"/>
    <p:sldLayoutId id="2147499814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itchFamily="2" charset="2"/>
        <a:buBlip>
          <a:blip r:embed="rId13"/>
        </a:buBlip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Blip>
          <a:blip r:embed="rId14"/>
        </a:buBlip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5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smtClean="0"/>
              <a:t>Click to edit Master title style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</a:p>
        </p:txBody>
      </p:sp>
      <p:sp>
        <p:nvSpPr>
          <p:cNvPr id="294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>
                <a:latin typeface="Arial" charset="0"/>
              </a:defRPr>
            </a:lvl1pPr>
          </a:lstStyle>
          <a:p>
            <a:pPr>
              <a:defRPr/>
            </a:pPr>
            <a:r>
              <a:rPr lang="en-AU">
                <a:solidFill>
                  <a:srgbClr val="000000"/>
                </a:solidFill>
                <a:cs typeface="+mn-cs"/>
              </a:rPr>
              <a:t>Chapter 1 — Computer Abstractions and Technology — </a:t>
            </a:r>
            <a:fld id="{B27BF782-1ABF-434F-B209-7FDAD5AFBB6B}" type="slidenum">
              <a:rPr lang="en-AU">
                <a:solidFill>
                  <a:srgbClr val="000000"/>
                </a:solidFill>
                <a:cs typeface="+mn-cs"/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  <a:cs typeface="+mn-cs"/>
            </a:endParaRP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pic>
        <p:nvPicPr>
          <p:cNvPr id="9223" name="Picture 7" descr="MK Logo.jpg"/>
          <p:cNvPicPr>
            <a:picLocks noChangeAspect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6270625"/>
            <a:ext cx="16192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9816" r:id="rId1"/>
    <p:sldLayoutId id="2147499817" r:id="rId2"/>
    <p:sldLayoutId id="2147499818" r:id="rId3"/>
    <p:sldLayoutId id="2147499819" r:id="rId4"/>
    <p:sldLayoutId id="2147499820" r:id="rId5"/>
    <p:sldLayoutId id="2147499821" r:id="rId6"/>
    <p:sldLayoutId id="2147499822" r:id="rId7"/>
    <p:sldLayoutId id="2147499823" r:id="rId8"/>
    <p:sldLayoutId id="2147499824" r:id="rId9"/>
    <p:sldLayoutId id="2147499825" r:id="rId10"/>
    <p:sldLayoutId id="2147499826" r:id="rId11"/>
    <p:sldLayoutId id="2147499827" r:id="rId12"/>
    <p:sldLayoutId id="2147499828" r:id="rId13"/>
    <p:sldLayoutId id="2147499829" r:id="rId14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ISI Kolkata, 2006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2B72732-6EDF-4B06-859A-3B77227FCF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9335" r:id="rId1"/>
    <p:sldLayoutId id="2147499336" r:id="rId2"/>
    <p:sldLayoutId id="2147499337" r:id="rId3"/>
    <p:sldLayoutId id="2147499338" r:id="rId4"/>
    <p:sldLayoutId id="2147499339" r:id="rId5"/>
    <p:sldLayoutId id="2147499340" r:id="rId6"/>
    <p:sldLayoutId id="2147499341" r:id="rId7"/>
    <p:sldLayoutId id="2147499342" r:id="rId8"/>
    <p:sldLayoutId id="2147499343" r:id="rId9"/>
    <p:sldLayoutId id="2147499344" r:id="rId10"/>
    <p:sldLayoutId id="2147499345" r:id="rId11"/>
    <p:sldLayoutId id="2147499346" r:id="rId12"/>
    <p:sldLayoutId id="2147499347" r:id="rId1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263525"/>
            <a:ext cx="8262938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het opmaakprofiel van de modeltitel te bewerken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4375" y="1524000"/>
            <a:ext cx="7793038" cy="455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99302" r:id="rId1"/>
    <p:sldLayoutId id="2147499303" r:id="rId2"/>
    <p:sldLayoutId id="2147499304" r:id="rId3"/>
    <p:sldLayoutId id="2147499305" r:id="rId4"/>
    <p:sldLayoutId id="2147499306" r:id="rId5"/>
    <p:sldLayoutId id="2147499307" r:id="rId6"/>
    <p:sldLayoutId id="2147499308" r:id="rId7"/>
    <p:sldLayoutId id="2147499309" r:id="rId8"/>
    <p:sldLayoutId id="2147499310" r:id="rId9"/>
    <p:sldLayoutId id="2147499311" r:id="rId10"/>
    <p:sldLayoutId id="214749931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cs typeface="Arial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cs typeface="Arial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cs typeface="Arial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cs typeface="Arial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BDBDD3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BDBDD3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BDBDD3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BDBDD3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Blip>
          <a:blip r:embed="rId13"/>
        </a:buBlip>
        <a:defRPr sz="26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85000"/>
        </a:lnSpc>
        <a:spcBef>
          <a:spcPct val="25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2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263525"/>
            <a:ext cx="8262938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het opmaakprofiel van de modeltitel te bewerken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4375" y="1524000"/>
            <a:ext cx="7793038" cy="455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99313" r:id="rId1"/>
    <p:sldLayoutId id="2147499314" r:id="rId2"/>
    <p:sldLayoutId id="2147499315" r:id="rId3"/>
    <p:sldLayoutId id="2147499316" r:id="rId4"/>
    <p:sldLayoutId id="2147499317" r:id="rId5"/>
    <p:sldLayoutId id="2147499318" r:id="rId6"/>
    <p:sldLayoutId id="2147499319" r:id="rId7"/>
    <p:sldLayoutId id="2147499320" r:id="rId8"/>
    <p:sldLayoutId id="2147499321" r:id="rId9"/>
    <p:sldLayoutId id="2147499322" r:id="rId10"/>
    <p:sldLayoutId id="214749932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cs typeface="Arial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cs typeface="Arial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cs typeface="Arial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cs typeface="Arial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BDBDD3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BDBDD3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BDBDD3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BDBDD3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Blip>
          <a:blip r:embed="rId13"/>
        </a:buBlip>
        <a:defRPr sz="26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85000"/>
        </a:lnSpc>
        <a:spcBef>
          <a:spcPct val="25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2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33FF"/>
            </a:gs>
            <a:gs pos="100000">
              <a:srgbClr val="33330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Group 2"/>
          <p:cNvGrpSpPr>
            <a:grpSpLocks/>
          </p:cNvGrpSpPr>
          <p:nvPr/>
        </p:nvGrpSpPr>
        <p:grpSpPr bwMode="auto">
          <a:xfrm>
            <a:off x="0" y="1588"/>
            <a:ext cx="9132888" cy="6845300"/>
            <a:chOff x="0" y="1"/>
            <a:chExt cx="5753" cy="4312"/>
          </a:xfrm>
        </p:grpSpPr>
        <p:sp>
          <p:nvSpPr>
            <p:cNvPr id="87043" name="Freeform 3"/>
            <p:cNvSpPr>
              <a:spLocks/>
            </p:cNvSpPr>
            <p:nvPr/>
          </p:nvSpPr>
          <p:spPr bwMode="auto">
            <a:xfrm>
              <a:off x="3394" y="999"/>
              <a:ext cx="2359" cy="3314"/>
            </a:xfrm>
            <a:custGeom>
              <a:avLst/>
              <a:gdLst/>
              <a:ahLst/>
              <a:cxnLst>
                <a:cxn ang="0">
                  <a:pos x="1905" y="3312"/>
                </a:cxn>
                <a:cxn ang="0">
                  <a:pos x="2358" y="3313"/>
                </a:cxn>
                <a:cxn ang="0">
                  <a:pos x="2358" y="1437"/>
                </a:cxn>
                <a:cxn ang="0">
                  <a:pos x="0" y="0"/>
                </a:cxn>
                <a:cxn ang="0">
                  <a:pos x="201" y="150"/>
                </a:cxn>
                <a:cxn ang="0">
                  <a:pos x="366" y="279"/>
                </a:cxn>
                <a:cxn ang="0">
                  <a:pos x="552" y="441"/>
                </a:cxn>
                <a:cxn ang="0">
                  <a:pos x="732" y="612"/>
                </a:cxn>
                <a:cxn ang="0">
                  <a:pos x="996" y="903"/>
                </a:cxn>
                <a:cxn ang="0">
                  <a:pos x="1230" y="1212"/>
                </a:cxn>
                <a:cxn ang="0">
                  <a:pos x="1400" y="1482"/>
                </a:cxn>
                <a:cxn ang="0">
                  <a:pos x="1548" y="1761"/>
                </a:cxn>
                <a:cxn ang="0">
                  <a:pos x="1665" y="2040"/>
                </a:cxn>
                <a:cxn ang="0">
                  <a:pos x="1751" y="2295"/>
                </a:cxn>
                <a:cxn ang="0">
                  <a:pos x="1809" y="2511"/>
                </a:cxn>
                <a:cxn ang="0">
                  <a:pos x="1863" y="2778"/>
                </a:cxn>
                <a:cxn ang="0">
                  <a:pos x="1890" y="3012"/>
                </a:cxn>
                <a:cxn ang="0">
                  <a:pos x="1905" y="3312"/>
                </a:cxn>
              </a:cxnLst>
              <a:rect l="0" t="0" r="r" b="b"/>
              <a:pathLst>
                <a:path w="2359" h="3314">
                  <a:moveTo>
                    <a:pt x="1905" y="3312"/>
                  </a:moveTo>
                  <a:lnTo>
                    <a:pt x="2358" y="3313"/>
                  </a:lnTo>
                  <a:lnTo>
                    <a:pt x="2358" y="1437"/>
                  </a:lnTo>
                  <a:lnTo>
                    <a:pt x="0" y="0"/>
                  </a:lnTo>
                  <a:lnTo>
                    <a:pt x="201" y="150"/>
                  </a:lnTo>
                  <a:lnTo>
                    <a:pt x="366" y="279"/>
                  </a:lnTo>
                  <a:lnTo>
                    <a:pt x="552" y="441"/>
                  </a:lnTo>
                  <a:lnTo>
                    <a:pt x="732" y="612"/>
                  </a:lnTo>
                  <a:lnTo>
                    <a:pt x="996" y="903"/>
                  </a:lnTo>
                  <a:lnTo>
                    <a:pt x="1230" y="1212"/>
                  </a:lnTo>
                  <a:lnTo>
                    <a:pt x="1400" y="1482"/>
                  </a:lnTo>
                  <a:lnTo>
                    <a:pt x="1548" y="1761"/>
                  </a:lnTo>
                  <a:lnTo>
                    <a:pt x="1665" y="2040"/>
                  </a:lnTo>
                  <a:lnTo>
                    <a:pt x="1751" y="2295"/>
                  </a:lnTo>
                  <a:lnTo>
                    <a:pt x="1809" y="2511"/>
                  </a:lnTo>
                  <a:lnTo>
                    <a:pt x="1863" y="2778"/>
                  </a:lnTo>
                  <a:lnTo>
                    <a:pt x="1890" y="3012"/>
                  </a:lnTo>
                  <a:lnTo>
                    <a:pt x="1905" y="3312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IN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7044" name="Arc 4"/>
            <p:cNvSpPr>
              <a:spLocks/>
            </p:cNvSpPr>
            <p:nvPr/>
          </p:nvSpPr>
          <p:spPr bwMode="auto">
            <a:xfrm>
              <a:off x="0" y="1"/>
              <a:ext cx="5298" cy="431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8704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FFFFFF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-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FFFF"/>
                </a:solidFill>
                <a:cs typeface="+mn-cs"/>
              </a:defRPr>
            </a:lvl1pPr>
          </a:lstStyle>
          <a:p>
            <a:pPr>
              <a:defRPr/>
            </a:pPr>
            <a:fld id="{914EB3DE-EB5C-431D-82B1-F4F9D32CE0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535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99383" r:id="rId1"/>
    <p:sldLayoutId id="2147499384" r:id="rId2"/>
    <p:sldLayoutId id="2147499385" r:id="rId3"/>
    <p:sldLayoutId id="2147499386" r:id="rId4"/>
    <p:sldLayoutId id="2147499387" r:id="rId5"/>
    <p:sldLayoutId id="2147499388" r:id="rId6"/>
    <p:sldLayoutId id="2147499389" r:id="rId7"/>
    <p:sldLayoutId id="2147499390" r:id="rId8"/>
    <p:sldLayoutId id="2147499391" r:id="rId9"/>
    <p:sldLayoutId id="2147499392" r:id="rId10"/>
    <p:sldLayoutId id="2147499393" r:id="rId11"/>
  </p:sldLayoutIdLst>
  <p:transition/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B7DB097-2993-45E1-A819-41C4E5464B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9418" r:id="rId1"/>
    <p:sldLayoutId id="2147499419" r:id="rId2"/>
    <p:sldLayoutId id="2147499420" r:id="rId3"/>
    <p:sldLayoutId id="2147499421" r:id="rId4"/>
    <p:sldLayoutId id="2147499422" r:id="rId5"/>
    <p:sldLayoutId id="2147499423" r:id="rId6"/>
    <p:sldLayoutId id="2147499424" r:id="rId7"/>
    <p:sldLayoutId id="2147499425" r:id="rId8"/>
    <p:sldLayoutId id="2147499426" r:id="rId9"/>
    <p:sldLayoutId id="2147499427" r:id="rId10"/>
    <p:sldLayoutId id="2147499428" r:id="rId11"/>
    <p:sldLayoutId id="2147499429" r:id="rId12"/>
    <p:sldLayoutId id="2147499430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33FF"/>
            </a:gs>
            <a:gs pos="100000">
              <a:srgbClr val="33330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1588"/>
            <a:ext cx="9132888" cy="6845300"/>
            <a:chOff x="0" y="1"/>
            <a:chExt cx="5753" cy="4312"/>
          </a:xfrm>
        </p:grpSpPr>
        <p:sp>
          <p:nvSpPr>
            <p:cNvPr id="87043" name="Freeform 3"/>
            <p:cNvSpPr>
              <a:spLocks/>
            </p:cNvSpPr>
            <p:nvPr/>
          </p:nvSpPr>
          <p:spPr bwMode="auto">
            <a:xfrm>
              <a:off x="3394" y="999"/>
              <a:ext cx="2359" cy="3314"/>
            </a:xfrm>
            <a:custGeom>
              <a:avLst/>
              <a:gdLst/>
              <a:ahLst/>
              <a:cxnLst>
                <a:cxn ang="0">
                  <a:pos x="1905" y="3312"/>
                </a:cxn>
                <a:cxn ang="0">
                  <a:pos x="2358" y="3313"/>
                </a:cxn>
                <a:cxn ang="0">
                  <a:pos x="2358" y="1437"/>
                </a:cxn>
                <a:cxn ang="0">
                  <a:pos x="0" y="0"/>
                </a:cxn>
                <a:cxn ang="0">
                  <a:pos x="201" y="150"/>
                </a:cxn>
                <a:cxn ang="0">
                  <a:pos x="366" y="279"/>
                </a:cxn>
                <a:cxn ang="0">
                  <a:pos x="552" y="441"/>
                </a:cxn>
                <a:cxn ang="0">
                  <a:pos x="732" y="612"/>
                </a:cxn>
                <a:cxn ang="0">
                  <a:pos x="996" y="903"/>
                </a:cxn>
                <a:cxn ang="0">
                  <a:pos x="1230" y="1212"/>
                </a:cxn>
                <a:cxn ang="0">
                  <a:pos x="1400" y="1482"/>
                </a:cxn>
                <a:cxn ang="0">
                  <a:pos x="1548" y="1761"/>
                </a:cxn>
                <a:cxn ang="0">
                  <a:pos x="1665" y="2040"/>
                </a:cxn>
                <a:cxn ang="0">
                  <a:pos x="1751" y="2295"/>
                </a:cxn>
                <a:cxn ang="0">
                  <a:pos x="1809" y="2511"/>
                </a:cxn>
                <a:cxn ang="0">
                  <a:pos x="1863" y="2778"/>
                </a:cxn>
                <a:cxn ang="0">
                  <a:pos x="1890" y="3012"/>
                </a:cxn>
                <a:cxn ang="0">
                  <a:pos x="1905" y="3312"/>
                </a:cxn>
              </a:cxnLst>
              <a:rect l="0" t="0" r="r" b="b"/>
              <a:pathLst>
                <a:path w="2359" h="3314">
                  <a:moveTo>
                    <a:pt x="1905" y="3312"/>
                  </a:moveTo>
                  <a:lnTo>
                    <a:pt x="2358" y="3313"/>
                  </a:lnTo>
                  <a:lnTo>
                    <a:pt x="2358" y="1437"/>
                  </a:lnTo>
                  <a:lnTo>
                    <a:pt x="0" y="0"/>
                  </a:lnTo>
                  <a:lnTo>
                    <a:pt x="201" y="150"/>
                  </a:lnTo>
                  <a:lnTo>
                    <a:pt x="366" y="279"/>
                  </a:lnTo>
                  <a:lnTo>
                    <a:pt x="552" y="441"/>
                  </a:lnTo>
                  <a:lnTo>
                    <a:pt x="732" y="612"/>
                  </a:lnTo>
                  <a:lnTo>
                    <a:pt x="996" y="903"/>
                  </a:lnTo>
                  <a:lnTo>
                    <a:pt x="1230" y="1212"/>
                  </a:lnTo>
                  <a:lnTo>
                    <a:pt x="1400" y="1482"/>
                  </a:lnTo>
                  <a:lnTo>
                    <a:pt x="1548" y="1761"/>
                  </a:lnTo>
                  <a:lnTo>
                    <a:pt x="1665" y="2040"/>
                  </a:lnTo>
                  <a:lnTo>
                    <a:pt x="1751" y="2295"/>
                  </a:lnTo>
                  <a:lnTo>
                    <a:pt x="1809" y="2511"/>
                  </a:lnTo>
                  <a:lnTo>
                    <a:pt x="1863" y="2778"/>
                  </a:lnTo>
                  <a:lnTo>
                    <a:pt x="1890" y="3012"/>
                  </a:lnTo>
                  <a:lnTo>
                    <a:pt x="1905" y="3312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87044" name="Arc 4"/>
            <p:cNvSpPr>
              <a:spLocks/>
            </p:cNvSpPr>
            <p:nvPr/>
          </p:nvSpPr>
          <p:spPr bwMode="auto">
            <a:xfrm>
              <a:off x="0" y="1"/>
              <a:ext cx="5298" cy="431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8704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ACMU 2008-09</a:t>
            </a:r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704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-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6BBB72DF-3F29-496E-9BC0-DB8B1E15BB23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434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99578" r:id="rId1"/>
    <p:sldLayoutId id="2147499579" r:id="rId2"/>
    <p:sldLayoutId id="2147499580" r:id="rId3"/>
    <p:sldLayoutId id="2147499581" r:id="rId4"/>
    <p:sldLayoutId id="2147499582" r:id="rId5"/>
    <p:sldLayoutId id="2147499583" r:id="rId6"/>
    <p:sldLayoutId id="2147499584" r:id="rId7"/>
    <p:sldLayoutId id="2147499585" r:id="rId8"/>
    <p:sldLayoutId id="2147499586" r:id="rId9"/>
    <p:sldLayoutId id="2147499587" r:id="rId10"/>
    <p:sldLayoutId id="2147499588" r:id="rId11"/>
  </p:sldLayoutIdLst>
  <p:transition/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33FF"/>
            </a:gs>
            <a:gs pos="100000">
              <a:srgbClr val="33330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1588"/>
            <a:ext cx="9132888" cy="6845300"/>
            <a:chOff x="0" y="1"/>
            <a:chExt cx="5753" cy="4312"/>
          </a:xfrm>
        </p:grpSpPr>
        <p:sp>
          <p:nvSpPr>
            <p:cNvPr id="87043" name="Freeform 3"/>
            <p:cNvSpPr>
              <a:spLocks/>
            </p:cNvSpPr>
            <p:nvPr/>
          </p:nvSpPr>
          <p:spPr bwMode="auto">
            <a:xfrm>
              <a:off x="3394" y="999"/>
              <a:ext cx="2359" cy="3314"/>
            </a:xfrm>
            <a:custGeom>
              <a:avLst/>
              <a:gdLst/>
              <a:ahLst/>
              <a:cxnLst>
                <a:cxn ang="0">
                  <a:pos x="1905" y="3312"/>
                </a:cxn>
                <a:cxn ang="0">
                  <a:pos x="2358" y="3313"/>
                </a:cxn>
                <a:cxn ang="0">
                  <a:pos x="2358" y="1437"/>
                </a:cxn>
                <a:cxn ang="0">
                  <a:pos x="0" y="0"/>
                </a:cxn>
                <a:cxn ang="0">
                  <a:pos x="201" y="150"/>
                </a:cxn>
                <a:cxn ang="0">
                  <a:pos x="366" y="279"/>
                </a:cxn>
                <a:cxn ang="0">
                  <a:pos x="552" y="441"/>
                </a:cxn>
                <a:cxn ang="0">
                  <a:pos x="732" y="612"/>
                </a:cxn>
                <a:cxn ang="0">
                  <a:pos x="996" y="903"/>
                </a:cxn>
                <a:cxn ang="0">
                  <a:pos x="1230" y="1212"/>
                </a:cxn>
                <a:cxn ang="0">
                  <a:pos x="1400" y="1482"/>
                </a:cxn>
                <a:cxn ang="0">
                  <a:pos x="1548" y="1761"/>
                </a:cxn>
                <a:cxn ang="0">
                  <a:pos x="1665" y="2040"/>
                </a:cxn>
                <a:cxn ang="0">
                  <a:pos x="1751" y="2295"/>
                </a:cxn>
                <a:cxn ang="0">
                  <a:pos x="1809" y="2511"/>
                </a:cxn>
                <a:cxn ang="0">
                  <a:pos x="1863" y="2778"/>
                </a:cxn>
                <a:cxn ang="0">
                  <a:pos x="1890" y="3012"/>
                </a:cxn>
                <a:cxn ang="0">
                  <a:pos x="1905" y="3312"/>
                </a:cxn>
              </a:cxnLst>
              <a:rect l="0" t="0" r="r" b="b"/>
              <a:pathLst>
                <a:path w="2359" h="3314">
                  <a:moveTo>
                    <a:pt x="1905" y="3312"/>
                  </a:moveTo>
                  <a:lnTo>
                    <a:pt x="2358" y="3313"/>
                  </a:lnTo>
                  <a:lnTo>
                    <a:pt x="2358" y="1437"/>
                  </a:lnTo>
                  <a:lnTo>
                    <a:pt x="0" y="0"/>
                  </a:lnTo>
                  <a:lnTo>
                    <a:pt x="201" y="150"/>
                  </a:lnTo>
                  <a:lnTo>
                    <a:pt x="366" y="279"/>
                  </a:lnTo>
                  <a:lnTo>
                    <a:pt x="552" y="441"/>
                  </a:lnTo>
                  <a:lnTo>
                    <a:pt x="732" y="612"/>
                  </a:lnTo>
                  <a:lnTo>
                    <a:pt x="996" y="903"/>
                  </a:lnTo>
                  <a:lnTo>
                    <a:pt x="1230" y="1212"/>
                  </a:lnTo>
                  <a:lnTo>
                    <a:pt x="1400" y="1482"/>
                  </a:lnTo>
                  <a:lnTo>
                    <a:pt x="1548" y="1761"/>
                  </a:lnTo>
                  <a:lnTo>
                    <a:pt x="1665" y="2040"/>
                  </a:lnTo>
                  <a:lnTo>
                    <a:pt x="1751" y="2295"/>
                  </a:lnTo>
                  <a:lnTo>
                    <a:pt x="1809" y="2511"/>
                  </a:lnTo>
                  <a:lnTo>
                    <a:pt x="1863" y="2778"/>
                  </a:lnTo>
                  <a:lnTo>
                    <a:pt x="1890" y="3012"/>
                  </a:lnTo>
                  <a:lnTo>
                    <a:pt x="1905" y="3312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044" name="Arc 4"/>
            <p:cNvSpPr>
              <a:spLocks/>
            </p:cNvSpPr>
            <p:nvPr/>
          </p:nvSpPr>
          <p:spPr bwMode="auto">
            <a:xfrm>
              <a:off x="0" y="1"/>
              <a:ext cx="5298" cy="431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8704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FFFFFF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-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FFFF"/>
                </a:solidFill>
                <a:cs typeface="+mn-cs"/>
              </a:defRPr>
            </a:lvl1pPr>
          </a:lstStyle>
          <a:p>
            <a:pPr>
              <a:defRPr/>
            </a:pPr>
            <a:fld id="{E25D532D-225B-4F9D-ABBF-B66485F261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5847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99590" r:id="rId1"/>
    <p:sldLayoutId id="2147499591" r:id="rId2"/>
    <p:sldLayoutId id="2147499592" r:id="rId3"/>
    <p:sldLayoutId id="2147499593" r:id="rId4"/>
    <p:sldLayoutId id="2147499594" r:id="rId5"/>
    <p:sldLayoutId id="2147499595" r:id="rId6"/>
    <p:sldLayoutId id="2147499596" r:id="rId7"/>
    <p:sldLayoutId id="2147499597" r:id="rId8"/>
    <p:sldLayoutId id="2147499598" r:id="rId9"/>
    <p:sldLayoutId id="2147499599" r:id="rId10"/>
    <p:sldLayoutId id="2147499600" r:id="rId11"/>
    <p:sldLayoutId id="2147499601" r:id="rId12"/>
  </p:sldLayoutIdLst>
  <p:transition/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9.xml"/><Relationship Id="rId1" Type="http://schemas.openxmlformats.org/officeDocument/2006/relationships/vmlDrawing" Target="../drawings/vmlDrawing1.v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jpeg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20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10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6.v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1.xml"/><Relationship Id="rId1" Type="http://schemas.openxmlformats.org/officeDocument/2006/relationships/themeOverride" Target="../theme/themeOverride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3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4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9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53.wmf"/><Relationship Id="rId4" Type="http://schemas.openxmlformats.org/officeDocument/2006/relationships/diagramLayout" Target="../diagrams/layout2.xml"/><Relationship Id="rId9" Type="http://schemas.openxmlformats.org/officeDocument/2006/relationships/image" Target="../media/image52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35.xml"/><Relationship Id="rId1" Type="http://schemas.openxmlformats.org/officeDocument/2006/relationships/vmlDrawing" Target="../drawings/vmlDrawing8.v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100000">
              <a:srgbClr val="FFFFFF"/>
            </a:gs>
            <a:gs pos="100000">
              <a:srgbClr val="33330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2133600"/>
          </a:xfrm>
          <a:solidFill>
            <a:srgbClr val="FFFFCC"/>
          </a:solidFill>
        </p:spPr>
        <p:txBody>
          <a:bodyPr/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IN" sz="3200" b="0" dirty="0" smtClean="0">
                <a:solidFill>
                  <a:schemeClr val="bg2"/>
                </a:solidFill>
                <a:effectLst/>
                <a:latin typeface="Calibri"/>
                <a:cs typeface="Calibri"/>
              </a:rPr>
              <a:t>CS 31007                         </a:t>
            </a:r>
            <a:r>
              <a:rPr lang="en-US" sz="3200" b="0" dirty="0" smtClean="0">
                <a:solidFill>
                  <a:schemeClr val="bg2"/>
                </a:solidFill>
                <a:effectLst/>
                <a:latin typeface="Calibri"/>
                <a:cs typeface="Calibri"/>
              </a:rPr>
              <a:t>Autumn 2019</a:t>
            </a:r>
            <a:r>
              <a:rPr lang="en-IN" sz="3200" b="0" dirty="0" smtClean="0">
                <a:solidFill>
                  <a:schemeClr val="bg2"/>
                </a:solidFill>
                <a:effectLst/>
                <a:latin typeface="Calibri"/>
                <a:cs typeface="Calibri"/>
              </a:rPr>
              <a:t> </a:t>
            </a:r>
            <a:r>
              <a:rPr lang="en-IN" sz="3200" b="1" dirty="0" smtClean="0">
                <a:solidFill>
                  <a:schemeClr val="bg2"/>
                </a:solidFill>
                <a:effectLst/>
                <a:latin typeface="Calibri"/>
                <a:cs typeface="Calibri"/>
              </a:rPr>
              <a:t>                </a:t>
            </a:r>
            <a:r>
              <a:rPr lang="en-IN" sz="3600" b="1" dirty="0" smtClean="0">
                <a:solidFill>
                  <a:schemeClr val="bg2"/>
                </a:solidFill>
                <a:effectLst/>
                <a:latin typeface="Calibri"/>
                <a:cs typeface="Calibri"/>
              </a:rPr>
              <a:t/>
            </a:r>
            <a:br>
              <a:rPr lang="en-IN" sz="3600" b="1" dirty="0" smtClean="0">
                <a:solidFill>
                  <a:schemeClr val="bg2"/>
                </a:solidFill>
                <a:effectLst/>
                <a:latin typeface="Calibri"/>
                <a:cs typeface="Calibri"/>
              </a:rPr>
            </a:br>
            <a:r>
              <a:rPr lang="en-IN" sz="3200" b="1" dirty="0" smtClean="0">
                <a:solidFill>
                  <a:schemeClr val="bg2"/>
                </a:solidFill>
                <a:effectLst/>
                <a:latin typeface="Calibri"/>
                <a:cs typeface="Calibri"/>
              </a:rPr>
              <a:t>COMPUTER ORGANIZATION AND ARCHITECTURE</a:t>
            </a:r>
            <a:endParaRPr lang="en-IN" sz="3600" b="1" dirty="0">
              <a:solidFill>
                <a:schemeClr val="bg2"/>
              </a:solidFill>
              <a:effectLst/>
              <a:latin typeface="Calibri"/>
              <a:cs typeface="Times New Roman"/>
            </a:endParaRPr>
          </a:p>
        </p:txBody>
      </p:sp>
      <p:sp>
        <p:nvSpPr>
          <p:cNvPr id="299012" name="Text Box 1028"/>
          <p:cNvSpPr txBox="1">
            <a:spLocks noChangeArrowheads="1"/>
          </p:cNvSpPr>
          <p:nvPr/>
        </p:nvSpPr>
        <p:spPr bwMode="auto">
          <a:xfrm>
            <a:off x="4953000" y="3200400"/>
            <a:ext cx="4343400" cy="1141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80000"/>
              </a:lnSpc>
              <a:spcBef>
                <a:spcPct val="50000"/>
              </a:spcBef>
            </a:pPr>
            <a:endParaRPr lang="en-US" sz="2400" dirty="0">
              <a:latin typeface="Arial" pitchFamily="34" charset="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2000" i="1" dirty="0">
              <a:solidFill>
                <a:srgbClr val="FFFFFF"/>
              </a:solidFill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400" dirty="0">
              <a:solidFill>
                <a:srgbClr val="FFFFFF"/>
              </a:solidFill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500" dirty="0">
              <a:solidFill>
                <a:schemeClr val="bg2"/>
              </a:solidFill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2000" i="1" dirty="0">
              <a:solidFill>
                <a:srgbClr val="FFFFFF"/>
              </a:solidFill>
            </a:endParaRPr>
          </a:p>
        </p:txBody>
      </p:sp>
      <p:sp>
        <p:nvSpPr>
          <p:cNvPr id="299013" name="Line 1029"/>
          <p:cNvSpPr>
            <a:spLocks noChangeShapeType="1"/>
          </p:cNvSpPr>
          <p:nvPr/>
        </p:nvSpPr>
        <p:spPr bwMode="auto">
          <a:xfrm>
            <a:off x="0" y="5638800"/>
            <a:ext cx="9144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299015" name="Line 1031"/>
          <p:cNvSpPr>
            <a:spLocks noChangeShapeType="1"/>
          </p:cNvSpPr>
          <p:nvPr/>
        </p:nvSpPr>
        <p:spPr bwMode="auto">
          <a:xfrm>
            <a:off x="0" y="2133600"/>
            <a:ext cx="9144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299016" name="Text Box 1032"/>
          <p:cNvSpPr txBox="1">
            <a:spLocks noChangeArrowheads="1"/>
          </p:cNvSpPr>
          <p:nvPr/>
        </p:nvSpPr>
        <p:spPr bwMode="auto">
          <a:xfrm>
            <a:off x="0" y="5715000"/>
            <a:ext cx="9144000" cy="107721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3200" b="1" dirty="0" smtClean="0">
                <a:solidFill>
                  <a:srgbClr val="FFFFFF"/>
                </a:solidFill>
                <a:latin typeface="Times"/>
                <a:ea typeface="Times New Roman"/>
                <a:cs typeface="Times New Roman"/>
              </a:rPr>
              <a:t>Indian Institute of Technology Kharagpur</a:t>
            </a:r>
            <a:endParaRPr lang="en-IN" sz="3200" dirty="0" smtClean="0">
              <a:solidFill>
                <a:srgbClr val="FFFFFF"/>
              </a:solidFill>
              <a:latin typeface="Times"/>
              <a:ea typeface="Times New Roman"/>
              <a:cs typeface="Times New Roman"/>
            </a:endParaRPr>
          </a:p>
          <a:p>
            <a:pPr algn="ctr">
              <a:spcAft>
                <a:spcPts val="0"/>
              </a:spcAft>
            </a:pPr>
            <a:r>
              <a:rPr lang="en-US" sz="3200" b="0" i="1" dirty="0" smtClean="0">
                <a:solidFill>
                  <a:srgbClr val="FFFFFF"/>
                </a:solidFill>
                <a:latin typeface="Times"/>
                <a:cs typeface="Times New Roman"/>
              </a:rPr>
              <a:t>Computer Science and Engineering</a:t>
            </a:r>
            <a:endParaRPr lang="en-IN" sz="3200" b="1" dirty="0">
              <a:solidFill>
                <a:srgbClr val="FFFFFF"/>
              </a:solidFill>
              <a:latin typeface="Times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438400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</a:rPr>
              <a:t>Instructors </a:t>
            </a:r>
          </a:p>
          <a:p>
            <a:r>
              <a:rPr lang="en-US" sz="2800" dirty="0" smtClean="0">
                <a:solidFill>
                  <a:schemeClr val="bg2"/>
                </a:solidFill>
              </a:rPr>
              <a:t>	Section</a:t>
            </a:r>
            <a:r>
              <a:rPr lang="en-US" sz="2800" i="1" dirty="0" smtClean="0">
                <a:solidFill>
                  <a:schemeClr val="bg2"/>
                </a:solidFill>
              </a:rPr>
              <a:t> </a:t>
            </a:r>
            <a:r>
              <a:rPr lang="en-US" sz="2800" dirty="0">
                <a:solidFill>
                  <a:schemeClr val="bg2"/>
                </a:solidFill>
              </a:rPr>
              <a:t>I</a:t>
            </a:r>
            <a:r>
              <a:rPr lang="en-US" sz="2800" b="1" dirty="0">
                <a:solidFill>
                  <a:schemeClr val="bg2"/>
                </a:solidFill>
              </a:rPr>
              <a:t> -  </a:t>
            </a:r>
            <a:r>
              <a:rPr lang="en-IN" sz="2800" dirty="0" err="1">
                <a:solidFill>
                  <a:schemeClr val="bg2"/>
                </a:solidFill>
              </a:rPr>
              <a:t>Rajat</a:t>
            </a:r>
            <a:r>
              <a:rPr lang="en-IN" sz="2800" dirty="0">
                <a:solidFill>
                  <a:schemeClr val="bg2"/>
                </a:solidFill>
              </a:rPr>
              <a:t> </a:t>
            </a:r>
            <a:r>
              <a:rPr lang="en-IN" sz="2800" dirty="0" err="1">
                <a:solidFill>
                  <a:schemeClr val="bg2"/>
                </a:solidFill>
              </a:rPr>
              <a:t>Subhra</a:t>
            </a:r>
            <a:r>
              <a:rPr lang="en-IN" sz="2800" dirty="0">
                <a:solidFill>
                  <a:schemeClr val="bg2"/>
                </a:solidFill>
              </a:rPr>
              <a:t> </a:t>
            </a:r>
            <a:r>
              <a:rPr lang="en-IN" sz="2800" dirty="0" err="1">
                <a:solidFill>
                  <a:schemeClr val="bg2"/>
                </a:solidFill>
              </a:rPr>
              <a:t>Chakraborty</a:t>
            </a:r>
            <a:r>
              <a:rPr lang="en-IN" sz="2800" dirty="0">
                <a:solidFill>
                  <a:schemeClr val="bg2"/>
                </a:solidFill>
              </a:rPr>
              <a:t> </a:t>
            </a:r>
            <a:endParaRPr lang="en-IN" sz="2800" dirty="0" smtClean="0">
              <a:solidFill>
                <a:schemeClr val="bg2"/>
              </a:solidFill>
            </a:endParaRPr>
          </a:p>
          <a:p>
            <a:r>
              <a:rPr lang="en-IN" sz="2800" dirty="0">
                <a:solidFill>
                  <a:schemeClr val="bg2"/>
                </a:solidFill>
              </a:rPr>
              <a:t> </a:t>
            </a:r>
            <a:r>
              <a:rPr lang="en-IN" sz="2800" dirty="0" smtClean="0">
                <a:solidFill>
                  <a:schemeClr val="bg2"/>
                </a:solidFill>
              </a:rPr>
              <a:t>                    	Class </a:t>
            </a:r>
            <a:r>
              <a:rPr lang="en-IN" sz="2800" dirty="0">
                <a:solidFill>
                  <a:schemeClr val="bg2"/>
                </a:solidFill>
              </a:rPr>
              <a:t>Room NR 423   </a:t>
            </a:r>
          </a:p>
          <a:p>
            <a:endParaRPr lang="en-IN" sz="2800" i="1" dirty="0" smtClean="0">
              <a:solidFill>
                <a:schemeClr val="bg2"/>
              </a:solidFill>
            </a:endParaRPr>
          </a:p>
          <a:p>
            <a:r>
              <a:rPr lang="en-IN" sz="2800" dirty="0" smtClean="0">
                <a:solidFill>
                  <a:schemeClr val="bg2"/>
                </a:solidFill>
              </a:rPr>
              <a:t>	Section</a:t>
            </a:r>
            <a:r>
              <a:rPr lang="en-IN" sz="2800" i="1" dirty="0" smtClean="0">
                <a:solidFill>
                  <a:schemeClr val="bg2"/>
                </a:solidFill>
              </a:rPr>
              <a:t> </a:t>
            </a:r>
            <a:r>
              <a:rPr lang="en-IN" sz="2800" dirty="0">
                <a:solidFill>
                  <a:schemeClr val="bg2"/>
                </a:solidFill>
              </a:rPr>
              <a:t>II - </a:t>
            </a:r>
            <a:r>
              <a:rPr lang="en-US" sz="2800" dirty="0">
                <a:solidFill>
                  <a:schemeClr val="bg2"/>
                </a:solidFill>
              </a:rPr>
              <a:t>Bhargab B. </a:t>
            </a:r>
            <a:r>
              <a:rPr lang="en-US" sz="2800" dirty="0" smtClean="0">
                <a:solidFill>
                  <a:schemeClr val="bg2"/>
                </a:solidFill>
              </a:rPr>
              <a:t>Bhattacharya</a:t>
            </a:r>
          </a:p>
          <a:p>
            <a:r>
              <a:rPr lang="en-US" sz="2800" dirty="0">
                <a:solidFill>
                  <a:schemeClr val="bg2"/>
                </a:solidFill>
              </a:rPr>
              <a:t> </a:t>
            </a:r>
            <a:r>
              <a:rPr lang="en-US" sz="2800" dirty="0" smtClean="0">
                <a:solidFill>
                  <a:schemeClr val="bg2"/>
                </a:solidFill>
              </a:rPr>
              <a:t>                    	Class </a:t>
            </a:r>
            <a:r>
              <a:rPr lang="en-US" sz="2800" dirty="0">
                <a:solidFill>
                  <a:schemeClr val="bg2"/>
                </a:solidFill>
              </a:rPr>
              <a:t>Room NR </a:t>
            </a:r>
            <a:r>
              <a:rPr lang="en-US" sz="2800" dirty="0" smtClean="0">
                <a:solidFill>
                  <a:schemeClr val="bg2"/>
                </a:solidFill>
              </a:rPr>
              <a:t>124</a:t>
            </a:r>
            <a:endParaRPr lang="en-IN" dirty="0"/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-152400" y="0"/>
            <a:ext cx="9296400" cy="1143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479425" eaLnBrk="0" hangingPunct="0">
              <a:defRPr/>
            </a:pPr>
            <a:r>
              <a:rPr lang="en-US" sz="3600" kern="0" dirty="0" smtClean="0">
                <a:solidFill>
                  <a:srgbClr val="FFFFFF"/>
                </a:solidFill>
                <a:latin typeface="Times New Roman"/>
              </a:rPr>
              <a:t>Car or Computers?</a:t>
            </a:r>
            <a:endParaRPr lang="en-US" sz="3600" kern="0" dirty="0">
              <a:solidFill>
                <a:srgbClr val="FFFFFF"/>
              </a:solidFill>
              <a:latin typeface="Times New Roman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905000" y="1219200"/>
            <a:ext cx="5715000" cy="5181600"/>
            <a:chOff x="1997676" y="1264024"/>
            <a:chExt cx="5943600" cy="5791200"/>
          </a:xfrm>
        </p:grpSpPr>
        <p:sp>
          <p:nvSpPr>
            <p:cNvPr id="11" name="Rectangle 10"/>
            <p:cNvSpPr/>
            <p:nvPr/>
          </p:nvSpPr>
          <p:spPr>
            <a:xfrm>
              <a:off x="1997676" y="1264024"/>
              <a:ext cx="5943600" cy="5791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>
                <a:solidFill>
                  <a:srgbClr val="FFFFFF"/>
                </a:solidFill>
              </a:endParaRPr>
            </a:p>
          </p:txBody>
        </p:sp>
        <p:grpSp>
          <p:nvGrpSpPr>
            <p:cNvPr id="3" name="Group 7"/>
            <p:cNvGrpSpPr/>
            <p:nvPr/>
          </p:nvGrpSpPr>
          <p:grpSpPr>
            <a:xfrm>
              <a:off x="2156172" y="1295400"/>
              <a:ext cx="5731476" cy="4970931"/>
              <a:chOff x="1927572" y="1371600"/>
              <a:chExt cx="5731476" cy="4970931"/>
            </a:xfrm>
            <a:solidFill>
              <a:srgbClr val="FFFF00"/>
            </a:solidFill>
          </p:grpSpPr>
          <p:sp>
            <p:nvSpPr>
              <p:cNvPr id="13" name="Rectangle 3"/>
              <p:cNvSpPr txBox="1">
                <a:spLocks noChangeArrowheads="1"/>
              </p:cNvSpPr>
              <p:nvPr/>
            </p:nvSpPr>
            <p:spPr bwMode="auto">
              <a:xfrm>
                <a:off x="1927572" y="3724836"/>
                <a:ext cx="5731476" cy="261769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 eaLnBrk="0" hangingPunct="0">
                  <a:spcBef>
                    <a:spcPts val="1200"/>
                  </a:spcBef>
                  <a:buFontTx/>
                  <a:buChar char="•"/>
                  <a:defRPr/>
                </a:pPr>
                <a:r>
                  <a:rPr lang="en-US" sz="2800" kern="0" dirty="0" smtClean="0">
                    <a:solidFill>
                      <a:srgbClr val="000000"/>
                    </a:solidFill>
                    <a:latin typeface="Times New Roman"/>
                    <a:cs typeface="ＭＳ Ｐゴシック" pitchFamily="34" charset="-128"/>
                  </a:rPr>
                  <a:t>2,000,000 </a:t>
                </a:r>
                <a:r>
                  <a:rPr lang="en-US" sz="2800" kern="0" dirty="0">
                    <a:solidFill>
                      <a:srgbClr val="000000"/>
                    </a:solidFill>
                    <a:latin typeface="Times New Roman"/>
                    <a:cs typeface="ＭＳ Ｐゴシック" pitchFamily="34" charset="-128"/>
                  </a:rPr>
                  <a:t>lines of code</a:t>
                </a:r>
              </a:p>
              <a:p>
                <a:pPr marL="342900" indent="-342900" eaLnBrk="0" hangingPunct="0">
                  <a:spcBef>
                    <a:spcPts val="1200"/>
                  </a:spcBef>
                  <a:buFontTx/>
                  <a:buChar char="•"/>
                  <a:defRPr/>
                </a:pPr>
                <a:r>
                  <a:rPr lang="en-US" sz="2800" kern="0" dirty="0" err="1" smtClean="0">
                    <a:solidFill>
                      <a:srgbClr val="000000"/>
                    </a:solidFill>
                    <a:latin typeface="Times New Roman"/>
                    <a:cs typeface="ＭＳ Ｐゴシック" pitchFamily="34" charset="-128"/>
                  </a:rPr>
                  <a:t>Fiftythree</a:t>
                </a:r>
                <a:r>
                  <a:rPr lang="en-US" sz="2800" kern="0" dirty="0" smtClean="0">
                    <a:solidFill>
                      <a:srgbClr val="000000"/>
                    </a:solidFill>
                    <a:latin typeface="Times New Roman"/>
                    <a:cs typeface="ＭＳ Ｐゴシック" pitchFamily="34" charset="-128"/>
                  </a:rPr>
                  <a:t>  </a:t>
                </a:r>
                <a:r>
                  <a:rPr lang="en-US" sz="2800" kern="0" dirty="0">
                    <a:solidFill>
                      <a:srgbClr val="000000"/>
                    </a:solidFill>
                    <a:latin typeface="Times New Roman"/>
                    <a:cs typeface="ＭＳ Ｐゴシック" pitchFamily="34" charset="-128"/>
                  </a:rPr>
                  <a:t>8-bit </a:t>
                </a:r>
                <a:r>
                  <a:rPr lang="en-US" sz="2800" kern="0" dirty="0" smtClean="0">
                    <a:solidFill>
                      <a:srgbClr val="000000"/>
                    </a:solidFill>
                    <a:latin typeface="Times New Roman"/>
                    <a:cs typeface="ＭＳ Ｐゴシック" pitchFamily="34" charset="-128"/>
                    <a:sym typeface="Symbol" pitchFamily="18" charset="2"/>
                  </a:rPr>
                  <a:t>microprocessors</a:t>
                </a:r>
                <a:endParaRPr lang="en-US" sz="2800" kern="0" dirty="0">
                  <a:solidFill>
                    <a:srgbClr val="000000"/>
                  </a:solidFill>
                  <a:latin typeface="Times New Roman"/>
                  <a:cs typeface="ＭＳ Ｐゴシック" pitchFamily="34" charset="-128"/>
                  <a:sym typeface="Symbol" pitchFamily="18" charset="2"/>
                </a:endParaRPr>
              </a:p>
              <a:p>
                <a:pPr marL="342900" indent="-342900" eaLnBrk="0" hangingPunct="0">
                  <a:spcBef>
                    <a:spcPts val="1200"/>
                  </a:spcBef>
                  <a:buFontTx/>
                  <a:buChar char="•"/>
                  <a:defRPr/>
                </a:pPr>
                <a:r>
                  <a:rPr lang="en-US" sz="2800" kern="0" dirty="0">
                    <a:solidFill>
                      <a:srgbClr val="000000"/>
                    </a:solidFill>
                    <a:latin typeface="Times New Roman"/>
                    <a:cs typeface="ＭＳ Ｐゴシック" pitchFamily="34" charset="-128"/>
                    <a:sym typeface="Symbol" pitchFamily="18" charset="2"/>
                  </a:rPr>
                  <a:t> </a:t>
                </a:r>
                <a:r>
                  <a:rPr lang="en-US" sz="2800" kern="0" dirty="0" smtClean="0">
                    <a:solidFill>
                      <a:srgbClr val="000000"/>
                    </a:solidFill>
                    <a:latin typeface="Times New Roman"/>
                    <a:cs typeface="ＭＳ Ｐゴシック" pitchFamily="34" charset="-128"/>
                    <a:sym typeface="Symbol" pitchFamily="18" charset="2"/>
                  </a:rPr>
                  <a:t>Eleven </a:t>
                </a:r>
                <a:r>
                  <a:rPr lang="en-US" sz="2800" kern="0" dirty="0">
                    <a:solidFill>
                      <a:srgbClr val="000000"/>
                    </a:solidFill>
                    <a:latin typeface="Times New Roman"/>
                    <a:cs typeface="ＭＳ Ｐゴシック" pitchFamily="34" charset="-128"/>
                    <a:sym typeface="Symbol" pitchFamily="18" charset="2"/>
                  </a:rPr>
                  <a:t>32-bit </a:t>
                </a:r>
                <a:r>
                  <a:rPr lang="en-US" sz="2800" kern="0" dirty="0" smtClean="0">
                    <a:solidFill>
                      <a:srgbClr val="000000"/>
                    </a:solidFill>
                    <a:cs typeface="ＭＳ Ｐゴシック" pitchFamily="34" charset="-128"/>
                    <a:sym typeface="Symbol" pitchFamily="18" charset="2"/>
                  </a:rPr>
                  <a:t>microprocessors</a:t>
                </a:r>
                <a:endParaRPr lang="en-US" sz="2800" kern="0" dirty="0">
                  <a:solidFill>
                    <a:srgbClr val="000000"/>
                  </a:solidFill>
                  <a:latin typeface="Times New Roman"/>
                  <a:cs typeface="ＭＳ Ｐゴシック" pitchFamily="34" charset="-128"/>
                  <a:sym typeface="Symbol" pitchFamily="18" charset="2"/>
                </a:endParaRPr>
              </a:p>
              <a:p>
                <a:pPr marL="342900" indent="-342900" eaLnBrk="0" hangingPunct="0">
                  <a:spcBef>
                    <a:spcPts val="1200"/>
                  </a:spcBef>
                  <a:buFontTx/>
                  <a:buChar char="•"/>
                  <a:defRPr/>
                </a:pPr>
                <a:r>
                  <a:rPr lang="en-US" sz="2800" kern="0" dirty="0">
                    <a:solidFill>
                      <a:srgbClr val="000000"/>
                    </a:solidFill>
                    <a:latin typeface="Times New Roman"/>
                    <a:cs typeface="ＭＳ Ｐゴシック" pitchFamily="34" charset="-128"/>
                    <a:sym typeface="Symbol" pitchFamily="18" charset="2"/>
                  </a:rPr>
                  <a:t> </a:t>
                </a:r>
                <a:r>
                  <a:rPr lang="en-US" sz="2800" kern="0" dirty="0" smtClean="0">
                    <a:solidFill>
                      <a:srgbClr val="000000"/>
                    </a:solidFill>
                    <a:latin typeface="Times New Roman"/>
                    <a:cs typeface="ＭＳ Ｐゴシック" pitchFamily="34" charset="-128"/>
                    <a:sym typeface="Symbol" pitchFamily="18" charset="2"/>
                  </a:rPr>
                  <a:t>Seven  16-bit </a:t>
                </a:r>
                <a:r>
                  <a:rPr lang="en-US" sz="2800" kern="0" dirty="0" smtClean="0">
                    <a:solidFill>
                      <a:srgbClr val="000000"/>
                    </a:solidFill>
                    <a:cs typeface="ＭＳ Ｐゴシック" pitchFamily="34" charset="-128"/>
                    <a:sym typeface="Symbol" pitchFamily="18" charset="2"/>
                  </a:rPr>
                  <a:t>microprocessors</a:t>
                </a:r>
                <a:endParaRPr lang="en-US" sz="2800" kern="0" dirty="0">
                  <a:solidFill>
                    <a:srgbClr val="000000"/>
                  </a:solidFill>
                  <a:latin typeface="Times New Roman"/>
                  <a:cs typeface="ＭＳ Ｐゴシック" pitchFamily="34" charset="-128"/>
                  <a:sym typeface="Symbol" pitchFamily="18" charset="2"/>
                </a:endParaRPr>
              </a:p>
            </p:txBody>
          </p:sp>
          <p:pic>
            <p:nvPicPr>
              <p:cNvPr id="14" name="Picture 4" descr="745i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>
              <a:xfrm>
                <a:off x="2362199" y="1371600"/>
                <a:ext cx="4191000" cy="1757083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0" name="TextBox 9"/>
          <p:cNvSpPr txBox="1"/>
          <p:nvPr/>
        </p:nvSpPr>
        <p:spPr>
          <a:xfrm>
            <a:off x="304800" y="1600200"/>
            <a:ext cx="1371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0" dirty="0">
                <a:solidFill>
                  <a:srgbClr val="000000"/>
                </a:solidFill>
                <a:latin typeface="Times New Roman"/>
                <a:cs typeface="ＭＳ Ｐゴシック" pitchFamily="34" charset="-128"/>
              </a:rPr>
              <a:t>BMW 345i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AU" smtClean="0">
                <a:solidFill>
                  <a:srgbClr val="000000"/>
                </a:solidFill>
                <a:latin typeface="Arial" pitchFamily="34" charset="0"/>
              </a:rPr>
              <a:t>Chapter 1 — Computer Abstractions and Technology — </a:t>
            </a:r>
            <a:fld id="{924B1AA2-81BE-4F2A-8F94-0FA90DBDBD78}" type="slidenum">
              <a:rPr lang="en-AU" smtClean="0">
                <a:solidFill>
                  <a:srgbClr val="000000"/>
                </a:solidFill>
                <a:latin typeface="Arial" pitchFamily="34" charset="0"/>
              </a:rPr>
              <a:pPr/>
              <a:t>11</a:t>
            </a:fld>
            <a:endParaRPr lang="en-AU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Computer Revolution</a:t>
            </a:r>
            <a:endParaRPr lang="en-AU" smtClean="0"/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125538"/>
            <a:ext cx="8415338" cy="5111750"/>
          </a:xfrm>
        </p:spPr>
        <p:txBody>
          <a:bodyPr/>
          <a:lstStyle/>
          <a:p>
            <a:pPr eaLnBrk="1" hangingPunct="1"/>
            <a:r>
              <a:rPr lang="en-US" dirty="0" smtClean="0"/>
              <a:t>Makes </a:t>
            </a:r>
            <a:r>
              <a:rPr lang="en-US" dirty="0" smtClean="0"/>
              <a:t>novel applications feasible</a:t>
            </a:r>
          </a:p>
          <a:p>
            <a:pPr lvl="1" eaLnBrk="1" hangingPunct="1"/>
            <a:r>
              <a:rPr lang="en-US" dirty="0" smtClean="0"/>
              <a:t>Computers in automobiles</a:t>
            </a:r>
          </a:p>
          <a:p>
            <a:pPr lvl="1" eaLnBrk="1" hangingPunct="1"/>
            <a:r>
              <a:rPr lang="en-US" dirty="0" smtClean="0"/>
              <a:t>Cell phones</a:t>
            </a:r>
          </a:p>
          <a:p>
            <a:pPr lvl="1" eaLnBrk="1" hangingPunct="1"/>
            <a:r>
              <a:rPr lang="en-US" dirty="0" smtClean="0"/>
              <a:t>Human genome project</a:t>
            </a:r>
          </a:p>
          <a:p>
            <a:pPr lvl="1" eaLnBrk="1" hangingPunct="1"/>
            <a:r>
              <a:rPr lang="en-US" dirty="0" smtClean="0"/>
              <a:t>World Wide Web</a:t>
            </a:r>
          </a:p>
          <a:p>
            <a:pPr lvl="1" eaLnBrk="1" hangingPunct="1"/>
            <a:r>
              <a:rPr lang="en-US" dirty="0" smtClean="0"/>
              <a:t>Search Engines</a:t>
            </a:r>
          </a:p>
          <a:p>
            <a:pPr eaLnBrk="1" hangingPunct="1"/>
            <a:r>
              <a:rPr lang="en-US" dirty="0" smtClean="0"/>
              <a:t>Computers are pervasive</a:t>
            </a: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 rot="5400000">
            <a:off x="8016875" y="760413"/>
            <a:ext cx="1887538" cy="3667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mtClean="0">
                <a:solidFill>
                  <a:srgbClr val="ECEAAC"/>
                </a:solidFill>
                <a:latin typeface="Arial" pitchFamily="34" charset="0"/>
                <a:cs typeface="+mn-cs"/>
              </a:rPr>
              <a:t>§1.1 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AU" smtClean="0">
                <a:solidFill>
                  <a:srgbClr val="000000"/>
                </a:solidFill>
                <a:latin typeface="Arial" pitchFamily="34" charset="0"/>
              </a:rPr>
              <a:t>Chapter 1 — Computer Abstractions and Technology — </a:t>
            </a:r>
            <a:fld id="{693920C5-6E9A-41C4-AB53-A0970006BE42}" type="slidenum">
              <a:rPr lang="en-AU" smtClean="0">
                <a:solidFill>
                  <a:srgbClr val="000000"/>
                </a:solidFill>
                <a:latin typeface="Arial" pitchFamily="34" charset="0"/>
              </a:rPr>
              <a:pPr/>
              <a:t>12</a:t>
            </a:fld>
            <a:endParaRPr lang="en-AU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Classes of Computers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Personal computers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General purpose, variety of software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Subject to cost/performance tradeoff</a:t>
            </a:r>
          </a:p>
          <a:p>
            <a:pPr lvl="1" eaLnBrk="1" hangingPunct="1">
              <a:lnSpc>
                <a:spcPct val="90000"/>
              </a:lnSpc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Server computers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Network based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High capacity, performance, reliability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Range from small servers to building sized</a:t>
            </a:r>
          </a:p>
          <a:p>
            <a:pPr eaLnBrk="1" hangingPunct="1">
              <a:lnSpc>
                <a:spcPct val="90000"/>
              </a:lnSpc>
            </a:pPr>
            <a:endParaRPr lang="en-A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Classes of Computers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Supercomputers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High-end scientific and engineering calculations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Highest capability but represent a small fraction of the overall computer market</a:t>
            </a:r>
          </a:p>
          <a:p>
            <a:pPr lvl="1" eaLnBrk="1" hangingPunct="1">
              <a:lnSpc>
                <a:spcPct val="90000"/>
              </a:lnSpc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Embedded computers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Hidden as components of systems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Stringent power/performance/cost constraints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AU" smtClean="0">
                <a:solidFill>
                  <a:srgbClr val="000000"/>
                </a:solidFill>
                <a:latin typeface="Arial" pitchFamily="34" charset="0"/>
              </a:rPr>
              <a:t>Chapter 1 — Computer Abstractions and Technology — </a:t>
            </a:r>
            <a:fld id="{D22107D3-C673-48B5-9D3B-00C43728984F}" type="slidenum">
              <a:rPr lang="en-AU" smtClean="0">
                <a:solidFill>
                  <a:srgbClr val="000000"/>
                </a:solidFill>
                <a:latin typeface="Arial" pitchFamily="34" charset="0"/>
              </a:rPr>
              <a:pPr/>
              <a:t>13</a:t>
            </a:fld>
            <a:endParaRPr lang="en-AU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14400"/>
            <a:ext cx="7391400" cy="4114800"/>
          </a:xfrm>
        </p:spPr>
        <p:txBody>
          <a:bodyPr/>
          <a:lstStyle/>
          <a:p>
            <a:pPr>
              <a:buNone/>
            </a:pPr>
            <a:endParaRPr lang="en-US" sz="3600" dirty="0" smtClean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A computer is a general purpose machine which can process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Information and yield results</a:t>
            </a:r>
          </a:p>
          <a:p>
            <a:pPr>
              <a:buNone/>
            </a:pPr>
            <a:endParaRPr lang="en-US" sz="3600" dirty="0" smtClean="0"/>
          </a:p>
          <a:p>
            <a:pPr>
              <a:buNone/>
            </a:pPr>
            <a:r>
              <a:rPr lang="en-US" sz="3600" dirty="0" smtClean="0">
                <a:latin typeface="Arial" pitchFamily="34" charset="0"/>
                <a:cs typeface="Arial" pitchFamily="34" charset="0"/>
              </a:rPr>
              <a:t>   However, centuries ago, by a   </a:t>
            </a:r>
          </a:p>
          <a:p>
            <a:pPr>
              <a:buNone/>
            </a:pPr>
            <a:r>
              <a:rPr lang="en-US" sz="3600" dirty="0" smtClean="0">
                <a:latin typeface="Arial" pitchFamily="34" charset="0"/>
                <a:cs typeface="Arial" pitchFamily="34" charset="0"/>
              </a:rPr>
              <a:t>     computer </a:t>
            </a:r>
            <a:r>
              <a:rPr lang="en-US" sz="3600" dirty="0" smtClean="0">
                <a:latin typeface="Arial" pitchFamily="34" charset="0"/>
                <a:cs typeface="Arial" pitchFamily="34" charset="0"/>
              </a:rPr>
              <a:t>was</a:t>
            </a:r>
            <a:r>
              <a:rPr lang="en-US" sz="3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smtClean="0">
                <a:latin typeface="Arial" pitchFamily="34" charset="0"/>
                <a:cs typeface="Arial" pitchFamily="34" charset="0"/>
              </a:rPr>
              <a:t>meant …</a:t>
            </a:r>
            <a:endParaRPr lang="en-IN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81842E-3473-49CE-BBEB-1F80DE65748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143000" y="1371600"/>
          <a:ext cx="5867400" cy="4286250"/>
        </p:xfrm>
        <a:graphic>
          <a:graphicData uri="http://schemas.openxmlformats.org/presentationml/2006/ole">
            <p:oleObj spid="_x0000_s1102850" name="Image" r:id="rId3" imgW="15223438" imgH="11538299" progId="">
              <p:embed/>
            </p:oleObj>
          </a:graphicData>
        </a:graphic>
      </p:graphicFrame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457200" y="685800"/>
            <a:ext cx="7696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dirty="0">
                <a:solidFill>
                  <a:srgbClr val="000000"/>
                </a:solidFill>
                <a:cs typeface="+mn-cs"/>
              </a:rPr>
              <a:t>The First Mechanical </a:t>
            </a:r>
            <a:r>
              <a:rPr lang="en-US" sz="2800" dirty="0" smtClean="0">
                <a:solidFill>
                  <a:srgbClr val="000000"/>
                </a:solidFill>
                <a:cs typeface="+mn-cs"/>
              </a:rPr>
              <a:t>Computing Device</a:t>
            </a:r>
            <a:endParaRPr lang="en-US" sz="2800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990600" y="5638800"/>
            <a:ext cx="7086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>
                <a:solidFill>
                  <a:srgbClr val="000000"/>
                </a:solidFill>
                <a:cs typeface="+mn-cs"/>
              </a:rPr>
              <a:t>The nineteenth century Chinese abacus, numbers are entered by sliding the beads towards the crossbar.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917575" y="1360488"/>
          <a:ext cx="2833688" cy="3455987"/>
        </p:xfrm>
        <a:graphic>
          <a:graphicData uri="http://schemas.openxmlformats.org/presentationml/2006/ole">
            <p:oleObj spid="_x0000_s1103874" name="Bitmap Image" r:id="rId3" imgW="2266667" imgH="3457143" progId="PBrush">
              <p:embed/>
            </p:oleObj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4251325" y="1409700"/>
          <a:ext cx="4022725" cy="3416300"/>
        </p:xfrm>
        <a:graphic>
          <a:graphicData uri="http://schemas.openxmlformats.org/presentationml/2006/ole">
            <p:oleObj spid="_x0000_s1103875" name="Bitmap Image" r:id="rId4" imgW="2123810" imgH="2866667" progId="PBrush">
              <p:embed/>
            </p:oleObj>
          </a:graphicData>
        </a:graphic>
      </p:graphicFrame>
      <p:sp>
        <p:nvSpPr>
          <p:cNvPr id="2055" name="Text Box 4"/>
          <p:cNvSpPr txBox="1">
            <a:spLocks noChangeArrowheads="1"/>
          </p:cNvSpPr>
          <p:nvPr/>
        </p:nvSpPr>
        <p:spPr bwMode="auto">
          <a:xfrm>
            <a:off x="346075" y="4808538"/>
            <a:ext cx="85344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>
                <a:solidFill>
                  <a:srgbClr val="000000"/>
                </a:solidFill>
                <a:cs typeface="+mn-cs"/>
              </a:rPr>
              <a:t>John Napier (1550-1617)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2400">
                <a:solidFill>
                  <a:srgbClr val="000000"/>
                </a:solidFill>
                <a:cs typeface="+mn-cs"/>
              </a:rPr>
              <a:t>The front page of Napier’s famous paper (1614) that introduced logarithm and contained ninety pages of tables.</a:t>
            </a:r>
          </a:p>
        </p:txBody>
      </p:sp>
      <p:sp>
        <p:nvSpPr>
          <p:cNvPr id="5127" name="Rectangle 5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2400" cy="722313"/>
          </a:xfrm>
          <a:solidFill>
            <a:schemeClr val="accent1"/>
          </a:solidFill>
        </p:spPr>
        <p:txBody>
          <a:bodyPr/>
          <a:lstStyle/>
          <a:p>
            <a:pPr eaLnBrk="1" hangingPunct="1"/>
            <a:r>
              <a:rPr lang="en-US" sz="3600" smtClean="0">
                <a:solidFill>
                  <a:srgbClr val="FFFF00"/>
                </a:solidFill>
              </a:rPr>
              <a:t>First Steps in Computing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228600" y="914400"/>
          <a:ext cx="4010025" cy="1371600"/>
        </p:xfrm>
        <a:graphic>
          <a:graphicData uri="http://schemas.openxmlformats.org/presentationml/2006/ole">
            <p:oleObj spid="_x0000_s1104898" name="Bitmap Image" r:id="rId3" imgW="4009524" imgH="1019048" progId="PBrush">
              <p:embed/>
            </p:oleObj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152400" y="2209800"/>
          <a:ext cx="4257675" cy="1514475"/>
        </p:xfrm>
        <a:graphic>
          <a:graphicData uri="http://schemas.openxmlformats.org/presentationml/2006/ole">
            <p:oleObj spid="_x0000_s1104899" name="Bitmap Image" r:id="rId4" imgW="4258269" imgH="1514686" progId="PBrush">
              <p:embed/>
            </p:oleObj>
          </a:graphicData>
        </a:graphic>
      </p:graphicFrame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4876800" y="1066800"/>
          <a:ext cx="3924300" cy="3049287"/>
        </p:xfrm>
        <a:graphic>
          <a:graphicData uri="http://schemas.openxmlformats.org/presentationml/2006/ole">
            <p:oleObj spid="_x0000_s1104900" name="Bitmap Image" r:id="rId5" imgW="4229690" imgH="3285714" progId="PBrush">
              <p:embed/>
            </p:oleObj>
          </a:graphicData>
        </a:graphic>
      </p:graphicFrame>
      <p:sp>
        <p:nvSpPr>
          <p:cNvPr id="3080" name="Text Box 5"/>
          <p:cNvSpPr txBox="1">
            <a:spLocks noChangeArrowheads="1"/>
          </p:cNvSpPr>
          <p:nvPr/>
        </p:nvSpPr>
        <p:spPr bwMode="auto">
          <a:xfrm>
            <a:off x="533400" y="533400"/>
            <a:ext cx="7696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cs typeface="+mn-cs"/>
              </a:rPr>
              <a:t>Slide </a:t>
            </a:r>
            <a:r>
              <a:rPr lang="en-US" sz="2800" b="1" dirty="0" smtClean="0">
                <a:cs typeface="+mn-cs"/>
              </a:rPr>
              <a:t>Rule</a:t>
            </a:r>
            <a:endParaRPr lang="en-US" sz="2800" b="1" dirty="0">
              <a:cs typeface="+mn-cs"/>
            </a:endParaRPr>
          </a:p>
        </p:txBody>
      </p:sp>
      <p:sp>
        <p:nvSpPr>
          <p:cNvPr id="3081" name="Text Box 6"/>
          <p:cNvSpPr txBox="1">
            <a:spLocks noChangeArrowheads="1"/>
          </p:cNvSpPr>
          <p:nvPr/>
        </p:nvSpPr>
        <p:spPr bwMode="auto">
          <a:xfrm>
            <a:off x="685800" y="4953000"/>
            <a:ext cx="8458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en-US" sz="2400" dirty="0">
                <a:solidFill>
                  <a:srgbClr val="000000"/>
                </a:solidFill>
                <a:cs typeface="+mn-cs"/>
              </a:rPr>
              <a:t>The first slide rule (top left) was made in </a:t>
            </a:r>
            <a:r>
              <a:rPr lang="en-US" sz="2400" dirty="0" smtClean="0">
                <a:solidFill>
                  <a:srgbClr val="000000"/>
                </a:solidFill>
                <a:cs typeface="+mn-cs"/>
              </a:rPr>
              <a:t>1654; </a:t>
            </a:r>
            <a:r>
              <a:rPr lang="en-US" sz="2400" dirty="0">
                <a:solidFill>
                  <a:srgbClr val="000000"/>
                </a:solidFill>
                <a:cs typeface="+mn-cs"/>
              </a:rPr>
              <a:t>t</a:t>
            </a:r>
            <a:r>
              <a:rPr lang="en-US" sz="2400" dirty="0" smtClean="0">
                <a:solidFill>
                  <a:srgbClr val="000000"/>
                </a:solidFill>
                <a:cs typeface="+mn-cs"/>
              </a:rPr>
              <a:t>he </a:t>
            </a:r>
            <a:r>
              <a:rPr lang="en-US" sz="2400" dirty="0">
                <a:solidFill>
                  <a:srgbClr val="000000"/>
                </a:solidFill>
                <a:cs typeface="+mn-cs"/>
              </a:rPr>
              <a:t>cylindrical slide rule (below left) and circular slide rules are useful modifications that were used for various </a:t>
            </a:r>
            <a:r>
              <a:rPr lang="en-US" sz="2400" dirty="0" smtClean="0">
                <a:solidFill>
                  <a:srgbClr val="000000"/>
                </a:solidFill>
                <a:cs typeface="+mn-cs"/>
              </a:rPr>
              <a:t>computations; </a:t>
            </a:r>
            <a:r>
              <a:rPr lang="en-US" sz="2400" dirty="0" smtClean="0">
                <a:solidFill>
                  <a:srgbClr val="000000"/>
                </a:solidFill>
                <a:cs typeface="+mn-cs"/>
              </a:rPr>
              <a:t>Slide rule (left-bottom) used by early generation of engineers.</a:t>
            </a:r>
            <a:endParaRPr lang="en-US" sz="2400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8" name="Picture 7" descr="sliderul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4800" y="3886200"/>
            <a:ext cx="5194570" cy="114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C7D8C-C5F7-4F1A-AAA2-647183CFBD97}" type="slidenum">
              <a:rPr lang="en-US">
                <a:solidFill>
                  <a:srgbClr val="FFFFFF"/>
                </a:solidFill>
              </a:rPr>
              <a:pPr>
                <a:defRPr/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6084" name="Rectangle 1026"/>
          <p:cNvSpPr>
            <a:spLocks noChangeArrowheads="1"/>
          </p:cNvSpPr>
          <p:nvPr/>
        </p:nvSpPr>
        <p:spPr bwMode="auto">
          <a:xfrm>
            <a:off x="609600" y="371475"/>
            <a:ext cx="7772400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defRPr/>
            </a:pPr>
            <a:r>
              <a:rPr lang="en-US" sz="4400">
                <a:solidFill>
                  <a:srgbClr val="FFFFFF"/>
                </a:solidFill>
              </a:rPr>
              <a:t>The First Computer (1832)</a:t>
            </a:r>
          </a:p>
        </p:txBody>
      </p:sp>
      <p:pic>
        <p:nvPicPr>
          <p:cNvPr id="471044" name="Picture 1027" descr="Babb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371600"/>
            <a:ext cx="415766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6" name="Text Box 1029"/>
          <p:cNvSpPr txBox="1">
            <a:spLocks noChangeArrowheads="1"/>
          </p:cNvSpPr>
          <p:nvPr/>
        </p:nvSpPr>
        <p:spPr bwMode="auto">
          <a:xfrm>
            <a:off x="5181600" y="2514600"/>
            <a:ext cx="35814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>
                <a:solidFill>
                  <a:srgbClr val="FFFFFF"/>
                </a:solidFill>
                <a:latin typeface="Arial" pitchFamily="34" charset="0"/>
              </a:rPr>
              <a:t>Babbage Difference Engine</a:t>
            </a:r>
          </a:p>
          <a:p>
            <a:pPr>
              <a:spcBef>
                <a:spcPct val="50000"/>
              </a:spcBef>
              <a:defRPr/>
            </a:pPr>
            <a:r>
              <a:rPr lang="en-US" sz="2400">
                <a:solidFill>
                  <a:srgbClr val="FFFFFF"/>
                </a:solidFill>
                <a:latin typeface="Arial" pitchFamily="34" charset="0"/>
              </a:rPr>
              <a:t>25000 parts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5A690F-70A8-4C61-A974-06769862C1D4}" type="slidenum">
              <a:rPr lang="en-US">
                <a:solidFill>
                  <a:srgbClr val="FFFFFF"/>
                </a:solidFill>
              </a:rPr>
              <a:pPr>
                <a:defRPr/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7108" name="Rectangle 1026"/>
          <p:cNvSpPr>
            <a:spLocks noChangeArrowheads="1"/>
          </p:cNvSpPr>
          <p:nvPr/>
        </p:nvSpPr>
        <p:spPr bwMode="auto">
          <a:xfrm>
            <a:off x="152400" y="6096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defRPr/>
            </a:pPr>
            <a:r>
              <a:rPr lang="en-US" sz="3200">
                <a:solidFill>
                  <a:srgbClr val="FFFF00"/>
                </a:solidFill>
              </a:rPr>
              <a:t>ENIAC - The First Electronic Computer </a:t>
            </a:r>
          </a:p>
          <a:p>
            <a:pPr algn="ctr">
              <a:defRPr/>
            </a:pPr>
            <a:r>
              <a:rPr lang="en-US" sz="3200">
                <a:solidFill>
                  <a:srgbClr val="FFFF00"/>
                </a:solidFill>
              </a:rPr>
              <a:t>(1943-1946)</a:t>
            </a:r>
            <a:endParaRPr lang="en-US" sz="320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110596" name="Text Box 1028"/>
          <p:cNvSpPr txBox="1">
            <a:spLocks noChangeArrowheads="1"/>
          </p:cNvSpPr>
          <p:nvPr/>
        </p:nvSpPr>
        <p:spPr bwMode="auto">
          <a:xfrm>
            <a:off x="6019800" y="1524000"/>
            <a:ext cx="2895600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rgbClr val="FFFFFF"/>
                </a:solidFill>
                <a:latin typeface="Arial" pitchFamily="34" charset="0"/>
              </a:rPr>
              <a:t>Length = 80 ft</a:t>
            </a:r>
          </a:p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rgbClr val="FFFFFF"/>
                </a:solidFill>
                <a:latin typeface="Arial" pitchFamily="34" charset="0"/>
              </a:rPr>
              <a:t>Height =8.5 ft</a:t>
            </a:r>
          </a:p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rgbClr val="FFFFFF"/>
                </a:solidFill>
                <a:latin typeface="Arial" pitchFamily="34" charset="0"/>
              </a:rPr>
              <a:t>Floor area = 1500 sq ft</a:t>
            </a:r>
          </a:p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rgbClr val="FFFFFF"/>
                </a:solidFill>
                <a:latin typeface="Arial" pitchFamily="34" charset="0"/>
              </a:rPr>
              <a:t>Weight = 30 tons</a:t>
            </a:r>
          </a:p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rgbClr val="FFFFFF"/>
                </a:solidFill>
                <a:latin typeface="Arial" pitchFamily="34" charset="0"/>
              </a:rPr>
              <a:t>18000 vacuum tubes</a:t>
            </a:r>
          </a:p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rgbClr val="FFFFFF"/>
                </a:solidFill>
                <a:latin typeface="Arial" pitchFamily="34" charset="0"/>
              </a:rPr>
              <a:t>70,000 resistors</a:t>
            </a:r>
          </a:p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rgbClr val="FFFFFF"/>
                </a:solidFill>
                <a:latin typeface="Arial" pitchFamily="34" charset="0"/>
              </a:rPr>
              <a:t>140 </a:t>
            </a:r>
            <a:r>
              <a:rPr lang="en-US" sz="2000" dirty="0" err="1">
                <a:solidFill>
                  <a:srgbClr val="FFFFFF"/>
                </a:solidFill>
                <a:latin typeface="Arial" pitchFamily="34" charset="0"/>
              </a:rPr>
              <a:t>kw</a:t>
            </a:r>
            <a:r>
              <a:rPr lang="en-US" sz="2000" dirty="0">
                <a:solidFill>
                  <a:srgbClr val="FFFFFF"/>
                </a:solidFill>
                <a:latin typeface="Arial" pitchFamily="34" charset="0"/>
              </a:rPr>
              <a:t> of power</a:t>
            </a:r>
          </a:p>
          <a:p>
            <a:pPr>
              <a:spcBef>
                <a:spcPct val="50000"/>
              </a:spcBef>
              <a:defRPr/>
            </a:pPr>
            <a:r>
              <a:rPr lang="en-US" sz="2400" dirty="0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2" name="Group 1030"/>
          <p:cNvGrpSpPr>
            <a:grpSpLocks/>
          </p:cNvGrpSpPr>
          <p:nvPr/>
        </p:nvGrpSpPr>
        <p:grpSpPr bwMode="auto">
          <a:xfrm>
            <a:off x="762000" y="1447800"/>
            <a:ext cx="5181600" cy="3962400"/>
            <a:chOff x="480" y="960"/>
            <a:chExt cx="3600" cy="2784"/>
          </a:xfrm>
        </p:grpSpPr>
        <p:pic>
          <p:nvPicPr>
            <p:cNvPr id="472070" name="Picture 102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" y="960"/>
              <a:ext cx="3600" cy="27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47112" name="Rectangle 1029"/>
            <p:cNvSpPr>
              <a:spLocks noChangeArrowheads="1"/>
            </p:cNvSpPr>
            <p:nvPr/>
          </p:nvSpPr>
          <p:spPr bwMode="auto">
            <a:xfrm>
              <a:off x="3552" y="3360"/>
              <a:ext cx="528" cy="384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IN" sz="3600">
                <a:solidFill>
                  <a:srgbClr val="FFFFFF"/>
                </a:solidFill>
                <a:latin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90600" y="5486400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John </a:t>
            </a:r>
            <a:r>
              <a:rPr lang="en-US" sz="2400" dirty="0" err="1" smtClean="0"/>
              <a:t>Mauchly</a:t>
            </a:r>
            <a:r>
              <a:rPr lang="en-US" sz="2400" dirty="0" smtClean="0"/>
              <a:t> (professor) and J. </a:t>
            </a:r>
            <a:r>
              <a:rPr lang="en-US" sz="2400" dirty="0" err="1" smtClean="0"/>
              <a:t>Presper</a:t>
            </a:r>
            <a:r>
              <a:rPr lang="en-US" sz="2400" dirty="0" smtClean="0"/>
              <a:t> Eckert (graduate student) built ENIAC at the University of Pennsylvania, Philadelphia</a:t>
            </a:r>
            <a:endParaRPr lang="en-IN" sz="2400" dirty="0"/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100000">
              <a:srgbClr val="FFFFFF"/>
            </a:gs>
            <a:gs pos="100000">
              <a:srgbClr val="33330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2133600"/>
          </a:xfrm>
          <a:solidFill>
            <a:srgbClr val="FFFFCC"/>
          </a:solidFill>
        </p:spPr>
        <p:txBody>
          <a:bodyPr/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sz="3600" b="1" dirty="0" smtClean="0">
                <a:solidFill>
                  <a:schemeClr val="bg2"/>
                </a:solidFill>
                <a:effectLst/>
                <a:latin typeface="Calibri"/>
                <a:cs typeface="Times New Roman"/>
              </a:rPr>
              <a:t>Today’s agenda</a:t>
            </a:r>
            <a:endParaRPr lang="en-IN" sz="3600" b="1" dirty="0">
              <a:solidFill>
                <a:schemeClr val="bg2"/>
              </a:solidFill>
              <a:effectLst/>
              <a:latin typeface="Calibri"/>
              <a:cs typeface="Times New Roman"/>
            </a:endParaRPr>
          </a:p>
        </p:txBody>
      </p:sp>
      <p:sp>
        <p:nvSpPr>
          <p:cNvPr id="299012" name="Text Box 1028"/>
          <p:cNvSpPr txBox="1">
            <a:spLocks noChangeArrowheads="1"/>
          </p:cNvSpPr>
          <p:nvPr/>
        </p:nvSpPr>
        <p:spPr bwMode="auto">
          <a:xfrm>
            <a:off x="4953000" y="3200400"/>
            <a:ext cx="4343400" cy="1141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80000"/>
              </a:lnSpc>
              <a:spcBef>
                <a:spcPct val="50000"/>
              </a:spcBef>
            </a:pPr>
            <a:endParaRPr lang="en-US" sz="2400" dirty="0">
              <a:solidFill>
                <a:srgbClr val="FFFF00"/>
              </a:solidFill>
              <a:latin typeface="Arial" pitchFamily="34" charset="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2000" i="1" dirty="0">
              <a:solidFill>
                <a:srgbClr val="FFFFFF"/>
              </a:solidFill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400" dirty="0">
              <a:solidFill>
                <a:srgbClr val="FFFFFF"/>
              </a:solidFill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500" dirty="0">
              <a:solidFill>
                <a:srgbClr val="000000"/>
              </a:solidFill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2000" i="1" dirty="0">
              <a:solidFill>
                <a:srgbClr val="FFFFFF"/>
              </a:solidFill>
            </a:endParaRPr>
          </a:p>
        </p:txBody>
      </p:sp>
      <p:sp>
        <p:nvSpPr>
          <p:cNvPr id="299013" name="Line 1029"/>
          <p:cNvSpPr>
            <a:spLocks noChangeShapeType="1"/>
          </p:cNvSpPr>
          <p:nvPr/>
        </p:nvSpPr>
        <p:spPr bwMode="auto">
          <a:xfrm>
            <a:off x="0" y="5638800"/>
            <a:ext cx="9144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IN">
              <a:solidFill>
                <a:srgbClr val="FFFF00"/>
              </a:solidFill>
            </a:endParaRPr>
          </a:p>
        </p:txBody>
      </p:sp>
      <p:sp>
        <p:nvSpPr>
          <p:cNvPr id="299015" name="Line 1031"/>
          <p:cNvSpPr>
            <a:spLocks noChangeShapeType="1"/>
          </p:cNvSpPr>
          <p:nvPr/>
        </p:nvSpPr>
        <p:spPr bwMode="auto">
          <a:xfrm>
            <a:off x="0" y="2133600"/>
            <a:ext cx="9144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IN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800" y="2362200"/>
            <a:ext cx="7162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800" dirty="0" smtClean="0">
                <a:solidFill>
                  <a:srgbClr val="000000"/>
                </a:solidFill>
              </a:rPr>
              <a:t> Overview of the course</a:t>
            </a:r>
            <a:endParaRPr lang="en-IN" sz="2800" dirty="0" smtClean="0">
              <a:solidFill>
                <a:srgbClr val="000000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sz="2800" dirty="0" smtClean="0">
                <a:solidFill>
                  <a:srgbClr val="000000"/>
                </a:solidFill>
              </a:rPr>
              <a:t> Evolution and history of computer design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>
                <a:solidFill>
                  <a:srgbClr val="000000"/>
                </a:solidFill>
              </a:rPr>
              <a:t> Moore’s law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>
                <a:solidFill>
                  <a:srgbClr val="000000"/>
                </a:solidFill>
              </a:rPr>
              <a:t> Basic components of a computer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Instruction Set Architecture (ISA)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C</a:t>
            </a:r>
            <a:r>
              <a:rPr lang="en-US" sz="2800" dirty="0" smtClean="0">
                <a:solidFill>
                  <a:srgbClr val="000000"/>
                </a:solidFill>
              </a:rPr>
              <a:t>omputer organization and computer </a:t>
            </a:r>
          </a:p>
          <a:p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    architecture: Bottom-up and Top-down view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57912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2"/>
                </a:solidFill>
              </a:rPr>
              <a:t>Acknowledgement:</a:t>
            </a:r>
            <a:r>
              <a:rPr lang="en-US" dirty="0" smtClean="0">
                <a:solidFill>
                  <a:schemeClr val="bg2"/>
                </a:solidFill>
              </a:rPr>
              <a:t> Patterson and Hennessy; V. D. </a:t>
            </a:r>
            <a:r>
              <a:rPr lang="en-US" dirty="0" err="1" smtClean="0">
                <a:solidFill>
                  <a:schemeClr val="bg2"/>
                </a:solidFill>
              </a:rPr>
              <a:t>Agrawal</a:t>
            </a:r>
            <a:r>
              <a:rPr lang="en-US" dirty="0" smtClean="0">
                <a:solidFill>
                  <a:schemeClr val="bg2"/>
                </a:solidFill>
              </a:rPr>
              <a:t>;</a:t>
            </a:r>
            <a:r>
              <a:rPr lang="en-US" dirty="0" smtClean="0">
                <a:solidFill>
                  <a:schemeClr val="bg2"/>
                </a:solidFill>
              </a:rPr>
              <a:t> S. R. </a:t>
            </a:r>
            <a:r>
              <a:rPr lang="en-US" dirty="0" err="1" smtClean="0">
                <a:solidFill>
                  <a:schemeClr val="bg2"/>
                </a:solidFill>
              </a:rPr>
              <a:t>Sarangi</a:t>
            </a:r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4495800" y="1270000"/>
          <a:ext cx="4403725" cy="4064000"/>
        </p:xfrm>
        <a:graphic>
          <a:graphicData uri="http://schemas.openxmlformats.org/presentationml/2006/ole">
            <p:oleObj spid="_x0000_s1114114" name="Bitmap Image" r:id="rId3" imgW="6342857" imgH="7552381" progId="PBrush">
              <p:embed/>
            </p:oleObj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304800" y="1346200"/>
          <a:ext cx="3429000" cy="4064000"/>
        </p:xfrm>
        <a:graphic>
          <a:graphicData uri="http://schemas.openxmlformats.org/presentationml/2006/ole">
            <p:oleObj spid="_x0000_s1114115" name="Bitmap Image" r:id="rId4" imgW="5630061" imgH="7666667" progId="PBrush">
              <p:embed/>
            </p:oleObj>
          </a:graphicData>
        </a:graphic>
      </p:graphicFrame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28600" y="381000"/>
            <a:ext cx="8305800" cy="370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en-US" sz="2800" dirty="0" smtClean="0"/>
              <a:t>The </a:t>
            </a:r>
            <a:r>
              <a:rPr lang="en-US" sz="2800" dirty="0"/>
              <a:t>Snapshots of ENIAC (1946)</a:t>
            </a: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381000" y="5486400"/>
            <a:ext cx="37338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This advertisement shows the amazing calculating powers of the ENIAC</a:t>
            </a: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4419600" y="5334000"/>
            <a:ext cx="4495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A technician tracks down a misplaced cable in the ENIAC.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3421063" y="6461125"/>
            <a:ext cx="5646737" cy="325538"/>
          </a:xfrm>
          <a:prstGeom prst="rect">
            <a:avLst/>
          </a:prstGeom>
          <a:solidFill>
            <a:srgbClr val="FF99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spcBef>
                <a:spcPct val="40000"/>
              </a:spcBef>
            </a:pPr>
            <a:r>
              <a:rPr lang="en-US" sz="2000" dirty="0"/>
              <a:t>Courtesy: S. </a:t>
            </a:r>
            <a:r>
              <a:rPr lang="en-US" sz="2000" dirty="0" err="1"/>
              <a:t>Augarten</a:t>
            </a:r>
            <a:r>
              <a:rPr lang="en-US" sz="2000" dirty="0"/>
              <a:t>, Bit by Bit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55BBAA1-D5B6-4745-B46D-0B6F0CA877CF}" type="slidenum">
              <a:rPr lang="en-US"/>
              <a:pPr>
                <a:defRPr/>
              </a:pPr>
              <a:t>21</a:t>
            </a:fld>
            <a:endParaRPr lang="en-US" dirty="0"/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533400" y="1371600"/>
          <a:ext cx="4451350" cy="2743200"/>
        </p:xfrm>
        <a:graphic>
          <a:graphicData uri="http://schemas.openxmlformats.org/presentationml/2006/ole">
            <p:oleObj spid="_x0000_s1107970" name="Bitmap Image" r:id="rId3" imgW="3990476" imgH="2676899" progId="PBrush">
              <p:embed/>
            </p:oleObj>
          </a:graphicData>
        </a:graphic>
      </p:graphicFrame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533400" y="762000"/>
            <a:ext cx="4648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dirty="0">
                <a:solidFill>
                  <a:srgbClr val="000000"/>
                </a:solidFill>
              </a:rPr>
              <a:t>Battery??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33400" y="4343400"/>
            <a:ext cx="45720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sz="2800" dirty="0">
                <a:solidFill>
                  <a:srgbClr val="000000"/>
                </a:solidFill>
              </a:rPr>
              <a:t>No, an early binary adder: </a:t>
            </a:r>
          </a:p>
          <a:p>
            <a:pPr algn="ctr">
              <a:spcBef>
                <a:spcPts val="0"/>
              </a:spcBef>
              <a:defRPr/>
            </a:pPr>
            <a:r>
              <a:rPr lang="en-US" sz="2800" dirty="0">
                <a:solidFill>
                  <a:srgbClr val="000000"/>
                </a:solidFill>
              </a:rPr>
              <a:t>built on a kitchen table!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495800" y="1371600"/>
            <a:ext cx="4648200" cy="4410075"/>
            <a:chOff x="4495800" y="1371600"/>
            <a:chExt cx="4648200" cy="4409420"/>
          </a:xfrm>
        </p:grpSpPr>
        <p:graphicFrame>
          <p:nvGraphicFramePr>
            <p:cNvPr id="18435" name="Object 3"/>
            <p:cNvGraphicFramePr>
              <a:graphicFrameLocks noChangeAspect="1"/>
            </p:cNvGraphicFramePr>
            <p:nvPr/>
          </p:nvGraphicFramePr>
          <p:xfrm>
            <a:off x="5257800" y="1371600"/>
            <a:ext cx="3200400" cy="3861548"/>
          </p:xfrm>
          <a:graphic>
            <a:graphicData uri="http://schemas.openxmlformats.org/presentationml/2006/ole">
              <p:oleObj spid="_x0000_s1107971" name="Bitmap Image" r:id="rId4" imgW="7152381" imgH="9469172" progId="">
                <p:embed/>
              </p:oleObj>
            </a:graphicData>
          </a:graphic>
        </p:graphicFrame>
        <p:sp>
          <p:nvSpPr>
            <p:cNvPr id="8" name="Text Box 3"/>
            <p:cNvSpPr txBox="1">
              <a:spLocks noChangeArrowheads="1"/>
            </p:cNvSpPr>
            <p:nvPr/>
          </p:nvSpPr>
          <p:spPr bwMode="auto">
            <a:xfrm>
              <a:off x="4495800" y="5257223"/>
              <a:ext cx="4648200" cy="52379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2800" dirty="0">
                  <a:solidFill>
                    <a:srgbClr val="000000"/>
                  </a:solidFill>
                </a:rPr>
                <a:t>An electrical relay network??</a:t>
              </a:r>
            </a:p>
          </p:txBody>
        </p:sp>
      </p:grp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4191000" y="762000"/>
            <a:ext cx="4953000" cy="5238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dirty="0">
                <a:solidFill>
                  <a:srgbClr val="000000"/>
                </a:solidFill>
              </a:rPr>
              <a:t>No, an early 1024-bit memory!</a:t>
            </a:r>
          </a:p>
        </p:txBody>
      </p:sp>
      <p:sp>
        <p:nvSpPr>
          <p:cNvPr id="18442" name="TextBox 9"/>
          <p:cNvSpPr txBox="1">
            <a:spLocks noChangeArrowheads="1"/>
          </p:cNvSpPr>
          <p:nvPr/>
        </p:nvSpPr>
        <p:spPr bwMode="auto">
          <a:xfrm>
            <a:off x="0" y="0"/>
            <a:ext cx="9144000" cy="5842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The Miracle of Electronic Evolution</a:t>
            </a:r>
            <a:endParaRPr lang="en-IN" sz="32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2CE94F5-C04D-4060-9C37-63D4DB8E0203}" type="slidenum">
              <a:rPr lang="en-US"/>
              <a:pPr>
                <a:defRPr/>
              </a:pPr>
              <a:t>22</a:t>
            </a:fld>
            <a:endParaRPr lang="en-US"/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228600" y="1295400"/>
          <a:ext cx="4495800" cy="5105400"/>
        </p:xfrm>
        <a:graphic>
          <a:graphicData uri="http://schemas.openxmlformats.org/presentationml/2006/ole">
            <p:oleObj spid="_x0000_s1108994" name="Bitmap Image" r:id="rId3" imgW="6897063" imgH="7876190" progId="PBrush">
              <p:embed/>
            </p:oleObj>
          </a:graphicData>
        </a:graphic>
      </p:graphicFrame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4953000" y="1676400"/>
            <a:ext cx="3886200" cy="304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>
                <a:solidFill>
                  <a:srgbClr val="000000"/>
                </a:solidFill>
              </a:rPr>
              <a:t>An early integrated circuit made by Fairchild Corporation in 1961. This is a logic IC with two flip flops, the 4 blue structures in the center are transistors, and the white lines are aluminum connecters. </a:t>
            </a:r>
          </a:p>
        </p:txBody>
      </p:sp>
      <p:sp>
        <p:nvSpPr>
          <p:cNvPr id="19462" name="Rectangle 5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2400" cy="779463"/>
          </a:xfrm>
          <a:solidFill>
            <a:schemeClr val="accent1"/>
          </a:solidFill>
        </p:spPr>
        <p:txBody>
          <a:bodyPr/>
          <a:lstStyle/>
          <a:p>
            <a:pPr eaLnBrk="1" hangingPunct="1"/>
            <a:r>
              <a:rPr lang="en-US" sz="3600" smtClean="0">
                <a:solidFill>
                  <a:srgbClr val="FFFF00"/>
                </a:solidFill>
              </a:rPr>
              <a:t>The First Integrated Circuit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3"/>
          <p:cNvSpPr txBox="1">
            <a:spLocks noChangeArrowheads="1"/>
          </p:cNvSpPr>
          <p:nvPr/>
        </p:nvSpPr>
        <p:spPr bwMode="auto">
          <a:xfrm>
            <a:off x="1066800" y="5842000"/>
            <a:ext cx="7696200" cy="1016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>
                <a:solidFill>
                  <a:srgbClr val="FFFFFF"/>
                </a:solidFill>
                <a:latin typeface="Arial" pitchFamily="34" charset="0"/>
              </a:rPr>
              <a:t>Andy Grove, Robert Noyce, and Gordon Moore (1978) </a:t>
            </a:r>
          </a:p>
          <a:p>
            <a:pPr>
              <a:spcBef>
                <a:spcPct val="50000"/>
              </a:spcBef>
              <a:defRPr/>
            </a:pPr>
            <a:r>
              <a:rPr lang="en-US" sz="2400">
                <a:solidFill>
                  <a:srgbClr val="FFFFFF"/>
                </a:solidFill>
                <a:latin typeface="Arial" pitchFamily="34" charset="0"/>
              </a:rPr>
              <a:t>Intel Founders</a:t>
            </a:r>
          </a:p>
        </p:txBody>
      </p:sp>
      <p:pic>
        <p:nvPicPr>
          <p:cNvPr id="476163" name="Picture 3" descr="Intel_founders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990600"/>
            <a:ext cx="4314825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6" name="TextBox 4"/>
          <p:cNvSpPr txBox="1">
            <a:spLocks noChangeArrowheads="1"/>
          </p:cNvSpPr>
          <p:nvPr/>
        </p:nvSpPr>
        <p:spPr bwMode="auto">
          <a:xfrm>
            <a:off x="1447800" y="304800"/>
            <a:ext cx="7239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3200">
                <a:solidFill>
                  <a:srgbClr val="FFFFFF"/>
                </a:solidFill>
              </a:rPr>
              <a:t>Hardware Design Creating History ……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201606-AF8D-4C1A-99A2-BFB18D51B553}" type="slidenum">
              <a:rPr lang="en-US"/>
              <a:pPr>
                <a:defRPr/>
              </a:pPr>
              <a:t>24</a:t>
            </a:fld>
            <a:endParaRPr lang="en-US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1447800" y="1447800"/>
          <a:ext cx="5830888" cy="3838575"/>
        </p:xfrm>
        <a:graphic>
          <a:graphicData uri="http://schemas.openxmlformats.org/presentationml/2006/ole">
            <p:oleObj spid="_x0000_s1113090" name="Bitmap Image" r:id="rId3" imgW="5830114" imgH="3839111" progId="PBrush">
              <p:embed/>
            </p:oleObj>
          </a:graphicData>
        </a:graphic>
      </p:graphicFrame>
      <p:sp>
        <p:nvSpPr>
          <p:cNvPr id="19461" name="Text Box 3"/>
          <p:cNvSpPr txBox="1">
            <a:spLocks noChangeArrowheads="1"/>
          </p:cNvSpPr>
          <p:nvPr/>
        </p:nvSpPr>
        <p:spPr bwMode="auto">
          <a:xfrm>
            <a:off x="685800" y="457200"/>
            <a:ext cx="8077200" cy="5238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>
                <a:solidFill>
                  <a:srgbClr val="000000"/>
                </a:solidFill>
              </a:rPr>
              <a:t>Entering the World of Microprocessors</a:t>
            </a:r>
          </a:p>
        </p:txBody>
      </p:sp>
      <p:sp>
        <p:nvSpPr>
          <p:cNvPr id="19462" name="Text Box 4"/>
          <p:cNvSpPr txBox="1">
            <a:spLocks noChangeArrowheads="1"/>
          </p:cNvSpPr>
          <p:nvPr/>
        </p:nvSpPr>
        <p:spPr bwMode="auto">
          <a:xfrm>
            <a:off x="381000" y="5638800"/>
            <a:ext cx="83058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>
                <a:solidFill>
                  <a:srgbClr val="000000"/>
                </a:solidFill>
              </a:rPr>
              <a:t>Intel’s first advertisement for the 4004 microprocessor that appeared in November 1971.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9F60238-AEE6-43D8-BDD2-8AE240077769}" type="slidenum">
              <a:rPr lang="en-US" smtClean="0">
                <a:latin typeface="Arial" pitchFamily="34" charset="0"/>
                <a:cs typeface="Arial" pitchFamily="34" charset="0"/>
              </a:rPr>
              <a:pPr/>
              <a:t>25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6179" name="Rectangle 2"/>
          <p:cNvSpPr>
            <a:spLocks noChangeArrowheads="1"/>
          </p:cNvSpPr>
          <p:nvPr/>
        </p:nvSpPr>
        <p:spPr bwMode="auto">
          <a:xfrm>
            <a:off x="609600" y="436563"/>
            <a:ext cx="77724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sz="4400" dirty="0">
                <a:solidFill>
                  <a:srgbClr val="FFFF00"/>
                </a:solidFill>
              </a:rPr>
              <a:t>Evolution </a:t>
            </a:r>
            <a:r>
              <a:rPr lang="en-US" sz="4400" dirty="0" smtClean="0">
                <a:solidFill>
                  <a:srgbClr val="FFFF00"/>
                </a:solidFill>
              </a:rPr>
              <a:t>of Microprocessors</a:t>
            </a:r>
            <a:endParaRPr lang="en-US" sz="4400" dirty="0">
              <a:solidFill>
                <a:srgbClr val="FFFF00"/>
              </a:solidFill>
            </a:endParaRPr>
          </a:p>
        </p:txBody>
      </p:sp>
      <p:pic>
        <p:nvPicPr>
          <p:cNvPr id="306180" name="Picture 4" descr="arrow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715000"/>
            <a:ext cx="9144000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06181" name="Straight Connector 15"/>
          <p:cNvCxnSpPr>
            <a:cxnSpLocks noChangeShapeType="1"/>
          </p:cNvCxnSpPr>
          <p:nvPr/>
        </p:nvCxnSpPr>
        <p:spPr bwMode="auto">
          <a:xfrm>
            <a:off x="2133600" y="1143000"/>
            <a:ext cx="0" cy="4495800"/>
          </a:xfrm>
          <a:prstGeom prst="line">
            <a:avLst/>
          </a:prstGeom>
          <a:noFill/>
          <a:ln w="76200" algn="ctr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306182" name="Straight Connector 16"/>
          <p:cNvCxnSpPr>
            <a:cxnSpLocks noChangeShapeType="1"/>
          </p:cNvCxnSpPr>
          <p:nvPr/>
        </p:nvCxnSpPr>
        <p:spPr bwMode="auto">
          <a:xfrm>
            <a:off x="4343400" y="1143000"/>
            <a:ext cx="0" cy="4495800"/>
          </a:xfrm>
          <a:prstGeom prst="line">
            <a:avLst/>
          </a:prstGeom>
          <a:noFill/>
          <a:ln w="76200" algn="ctr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306183" name="Straight Connector 17"/>
          <p:cNvCxnSpPr>
            <a:cxnSpLocks noChangeShapeType="1"/>
          </p:cNvCxnSpPr>
          <p:nvPr/>
        </p:nvCxnSpPr>
        <p:spPr bwMode="auto">
          <a:xfrm>
            <a:off x="6400800" y="1143000"/>
            <a:ext cx="0" cy="4495800"/>
          </a:xfrm>
          <a:prstGeom prst="line">
            <a:avLst/>
          </a:prstGeom>
          <a:noFill/>
          <a:ln w="76200" algn="ctr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306184" name="Straight Connector 18"/>
          <p:cNvCxnSpPr>
            <a:cxnSpLocks noChangeShapeType="1"/>
          </p:cNvCxnSpPr>
          <p:nvPr/>
        </p:nvCxnSpPr>
        <p:spPr bwMode="auto">
          <a:xfrm>
            <a:off x="0" y="1143000"/>
            <a:ext cx="9144000" cy="0"/>
          </a:xfrm>
          <a:prstGeom prst="line">
            <a:avLst/>
          </a:prstGeom>
          <a:noFill/>
          <a:ln w="76200" algn="ctr">
            <a:solidFill>
              <a:schemeClr val="tx1"/>
            </a:solidFill>
            <a:miter lim="800000"/>
            <a:headEnd/>
            <a:tailEnd/>
          </a:ln>
        </p:spPr>
      </p:cxn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0" y="1219200"/>
            <a:ext cx="2057400" cy="4487863"/>
            <a:chOff x="0" y="1219200"/>
            <a:chExt cx="2057400" cy="4488597"/>
          </a:xfrm>
        </p:grpSpPr>
        <p:pic>
          <p:nvPicPr>
            <p:cNvPr id="306203" name="Picture 12" descr="auditorium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3276600"/>
              <a:ext cx="20574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6204" name="Picture 13" descr="intel4004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1752600"/>
              <a:ext cx="20574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6205" name="Text Box 46"/>
            <p:cNvSpPr txBox="1">
              <a:spLocks noChangeArrowheads="1"/>
            </p:cNvSpPr>
            <p:nvPr/>
          </p:nvSpPr>
          <p:spPr bwMode="auto">
            <a:xfrm>
              <a:off x="0" y="1219200"/>
              <a:ext cx="2025650" cy="46166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000000"/>
                  </a:solidFill>
                </a:rPr>
                <a:t>1970: 4004 </a:t>
              </a:r>
              <a:r>
                <a:rPr lang="en-US" sz="2400">
                  <a:solidFill>
                    <a:srgbClr val="000000"/>
                  </a:solidFill>
                  <a:sym typeface="Symbol" pitchFamily="18" charset="2"/>
                </a:rPr>
                <a:t>P</a:t>
              </a: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06206" name="Text Box 46"/>
            <p:cNvSpPr txBox="1">
              <a:spLocks noChangeArrowheads="1"/>
            </p:cNvSpPr>
            <p:nvPr/>
          </p:nvSpPr>
          <p:spPr bwMode="auto">
            <a:xfrm>
              <a:off x="0" y="4876800"/>
              <a:ext cx="2025650" cy="830997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000000"/>
                  </a:solidFill>
                </a:rPr>
                <a:t>#T = 2300 Auditorium</a:t>
              </a:r>
            </a:p>
          </p:txBody>
        </p:sp>
      </p:grp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2209800" y="1219200"/>
            <a:ext cx="2133600" cy="4411663"/>
            <a:chOff x="2209799" y="1219200"/>
            <a:chExt cx="2133601" cy="4412397"/>
          </a:xfrm>
        </p:grpSpPr>
        <p:pic>
          <p:nvPicPr>
            <p:cNvPr id="306199" name="Picture 10" descr="stadium.jp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09799" y="3200400"/>
              <a:ext cx="2057401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6200" name="Picture 11" descr="intel286.jp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209800" y="1676400"/>
              <a:ext cx="2011680" cy="14554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6201" name="Text Box 46"/>
            <p:cNvSpPr txBox="1">
              <a:spLocks noChangeArrowheads="1"/>
            </p:cNvSpPr>
            <p:nvPr/>
          </p:nvSpPr>
          <p:spPr bwMode="auto">
            <a:xfrm>
              <a:off x="2362200" y="1219200"/>
              <a:ext cx="1981200" cy="46166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000000"/>
                  </a:solidFill>
                </a:rPr>
                <a:t>1982: 286 </a:t>
              </a:r>
              <a:r>
                <a:rPr lang="en-US" sz="2400">
                  <a:solidFill>
                    <a:srgbClr val="000000"/>
                  </a:solidFill>
                  <a:sym typeface="Symbol" pitchFamily="18" charset="2"/>
                </a:rPr>
                <a:t>P</a:t>
              </a: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06202" name="Text Box 46"/>
            <p:cNvSpPr txBox="1">
              <a:spLocks noChangeArrowheads="1"/>
            </p:cNvSpPr>
            <p:nvPr/>
          </p:nvSpPr>
          <p:spPr bwMode="auto">
            <a:xfrm>
              <a:off x="2209800" y="4800600"/>
              <a:ext cx="2025650" cy="830997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000000"/>
                  </a:solidFill>
                </a:rPr>
                <a:t>#T = 1,34,000 Stadium</a:t>
              </a:r>
            </a:p>
          </p:txBody>
        </p:sp>
      </p:grp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4419600" y="1219200"/>
            <a:ext cx="1981200" cy="4414838"/>
            <a:chOff x="4419600" y="1219200"/>
            <a:chExt cx="1981200" cy="4415373"/>
          </a:xfrm>
        </p:grpSpPr>
        <p:pic>
          <p:nvPicPr>
            <p:cNvPr id="306195" name="Picture 8" descr="tokyo.jpg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572000" y="3124200"/>
              <a:ext cx="16002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6196" name="Picture 9" descr="pentiumIII.jpg"/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572000" y="1676400"/>
              <a:ext cx="1501140" cy="1411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6197" name="Text Box 46"/>
            <p:cNvSpPr txBox="1">
              <a:spLocks noChangeArrowheads="1"/>
            </p:cNvSpPr>
            <p:nvPr/>
          </p:nvSpPr>
          <p:spPr bwMode="auto">
            <a:xfrm>
              <a:off x="4419600" y="1219200"/>
              <a:ext cx="1828800" cy="46166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000000"/>
                  </a:solidFill>
                </a:rPr>
                <a:t>1999:</a:t>
              </a:r>
              <a:r>
                <a:rPr lang="en-US" sz="2000">
                  <a:solidFill>
                    <a:srgbClr val="000000"/>
                  </a:solidFill>
                </a:rPr>
                <a:t> Pent III</a:t>
              </a:r>
            </a:p>
          </p:txBody>
        </p:sp>
        <p:sp>
          <p:nvSpPr>
            <p:cNvPr id="306198" name="Text Box 46"/>
            <p:cNvSpPr txBox="1">
              <a:spLocks noChangeArrowheads="1"/>
            </p:cNvSpPr>
            <p:nvPr/>
          </p:nvSpPr>
          <p:spPr bwMode="auto">
            <a:xfrm>
              <a:off x="4419600" y="4495800"/>
              <a:ext cx="1981200" cy="1138773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200">
                  <a:solidFill>
                    <a:srgbClr val="000000"/>
                  </a:solidFill>
                </a:rPr>
                <a:t>#T = 32 million Population of </a:t>
              </a:r>
              <a:r>
                <a:rPr lang="en-US" sz="2400">
                  <a:solidFill>
                    <a:srgbClr val="000000"/>
                  </a:solidFill>
                </a:rPr>
                <a:t>Tokyo</a:t>
              </a:r>
            </a:p>
          </p:txBody>
        </p:sp>
      </p:grp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6450013" y="1219200"/>
            <a:ext cx="2617787" cy="4457700"/>
            <a:chOff x="6449291" y="1219200"/>
            <a:chExt cx="2618509" cy="4457819"/>
          </a:xfrm>
        </p:grpSpPr>
        <p:pic>
          <p:nvPicPr>
            <p:cNvPr id="306190" name="Picture 7" descr="china.png"/>
            <p:cNvPicPr>
              <a:picLocks noChangeAspect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315200" y="3810000"/>
              <a:ext cx="1632204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6191" name="Picture 6" descr="corei7die.jpg"/>
            <p:cNvPicPr>
              <a:picLocks noChangeAspect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449291" y="2438400"/>
              <a:ext cx="2618509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6192" name="Picture 5" descr="corei7.jpg"/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553200" y="1615440"/>
              <a:ext cx="1844040" cy="1584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6193" name="Text Box 46"/>
            <p:cNvSpPr txBox="1">
              <a:spLocks noChangeArrowheads="1"/>
            </p:cNvSpPr>
            <p:nvPr/>
          </p:nvSpPr>
          <p:spPr bwMode="auto">
            <a:xfrm>
              <a:off x="6553200" y="1219200"/>
              <a:ext cx="2286000" cy="46166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000000"/>
                  </a:solidFill>
                </a:rPr>
                <a:t>2008: Core i7</a:t>
              </a:r>
            </a:p>
          </p:txBody>
        </p:sp>
        <p:sp>
          <p:nvSpPr>
            <p:cNvPr id="306194" name="Text Box 46"/>
            <p:cNvSpPr txBox="1">
              <a:spLocks noChangeArrowheads="1"/>
            </p:cNvSpPr>
            <p:nvPr/>
          </p:nvSpPr>
          <p:spPr bwMode="auto">
            <a:xfrm>
              <a:off x="6477000" y="4876800"/>
              <a:ext cx="2514600" cy="800219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200">
                  <a:solidFill>
                    <a:srgbClr val="000000"/>
                  </a:solidFill>
                </a:rPr>
                <a:t>#T = 1.3 billion Population of </a:t>
              </a:r>
              <a:r>
                <a:rPr lang="en-US" sz="2400">
                  <a:solidFill>
                    <a:srgbClr val="000000"/>
                  </a:solidFill>
                </a:rPr>
                <a:t>China</a:t>
              </a:r>
            </a:p>
          </p:txBody>
        </p:sp>
      </p:grpSp>
      <p:sp>
        <p:nvSpPr>
          <p:cNvPr id="306189" name="Text Box 46"/>
          <p:cNvSpPr txBox="1">
            <a:spLocks noChangeArrowheads="1"/>
          </p:cNvSpPr>
          <p:nvPr/>
        </p:nvSpPr>
        <p:spPr bwMode="auto">
          <a:xfrm>
            <a:off x="2133600" y="5862638"/>
            <a:ext cx="3886200" cy="461962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000000"/>
                </a:solidFill>
              </a:rPr>
              <a:t>Number of transistors (#T)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 Box 27"/>
          <p:cNvSpPr txBox="1">
            <a:spLocks noGrp="1" noChangeArrowheads="1"/>
          </p:cNvSpPr>
          <p:nvPr>
            <p:ph type="title"/>
          </p:nvPr>
        </p:nvSpPr>
        <p:spPr>
          <a:xfrm>
            <a:off x="0" y="-30708"/>
            <a:ext cx="9144000" cy="769441"/>
          </a:xfrm>
          <a:solidFill>
            <a:srgbClr val="CC6600"/>
          </a:solidFill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+mn-cs"/>
              </a:rPr>
              <a:t>Modern Processors</a:t>
            </a:r>
            <a:endParaRPr lang="en-US" dirty="0">
              <a:solidFill>
                <a:schemeClr val="bg1"/>
              </a:solidFill>
              <a:latin typeface="Arial" pitchFamily="34" charset="0"/>
              <a:cs typeface="+mn-cs"/>
            </a:endParaRPr>
          </a:p>
        </p:txBody>
      </p:sp>
      <p:pic>
        <p:nvPicPr>
          <p:cNvPr id="109" name="Picture 8" descr="Deep-blue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3581400"/>
            <a:ext cx="44196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" name="TextBox 10"/>
          <p:cNvSpPr txBox="1">
            <a:spLocks noChangeArrowheads="1"/>
          </p:cNvSpPr>
          <p:nvPr/>
        </p:nvSpPr>
        <p:spPr bwMode="auto">
          <a:xfrm>
            <a:off x="152400" y="5029200"/>
            <a:ext cx="4419600" cy="1477963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sz="2400" dirty="0">
                <a:solidFill>
                  <a:srgbClr val="FFFFFF"/>
                </a:solidFill>
              </a:rPr>
              <a:t>IBM Deep Blue defeated  Grand Master Garry Kasparov in May 1997 </a:t>
            </a:r>
          </a:p>
          <a:p>
            <a:endParaRPr lang="en-IN" dirty="0">
              <a:solidFill>
                <a:srgbClr val="FFFFFF"/>
              </a:solidFill>
            </a:endParaRPr>
          </a:p>
        </p:txBody>
      </p:sp>
      <p:grpSp>
        <p:nvGrpSpPr>
          <p:cNvPr id="2" name="Group 111"/>
          <p:cNvGrpSpPr>
            <a:grpSpLocks/>
          </p:cNvGrpSpPr>
          <p:nvPr/>
        </p:nvGrpSpPr>
        <p:grpSpPr bwMode="auto">
          <a:xfrm>
            <a:off x="1143000" y="838200"/>
            <a:ext cx="5791200" cy="3165475"/>
            <a:chOff x="838200" y="1142999"/>
            <a:chExt cx="5791200" cy="3165175"/>
          </a:xfrm>
        </p:grpSpPr>
        <p:sp>
          <p:nvSpPr>
            <p:cNvPr id="304171" name="Text Box 5"/>
            <p:cNvSpPr txBox="1">
              <a:spLocks noChangeArrowheads="1"/>
            </p:cNvSpPr>
            <p:nvPr/>
          </p:nvSpPr>
          <p:spPr bwMode="auto">
            <a:xfrm>
              <a:off x="3733800" y="1219200"/>
              <a:ext cx="2895600" cy="2092325"/>
            </a:xfrm>
            <a:prstGeom prst="rect">
              <a:avLst/>
            </a:prstGeom>
            <a:solidFill>
              <a:srgbClr val="CC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IN" sz="2000">
                  <a:solidFill>
                    <a:srgbClr val="FFFFFF"/>
                  </a:solidFill>
                </a:rPr>
                <a:t>Intel 15-Core Xeon Ivy Bridge-Ex (2014)</a:t>
              </a:r>
            </a:p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rgbClr val="FFFF99"/>
                  </a:solidFill>
                </a:rPr>
                <a:t>22 </a:t>
              </a:r>
              <a:r>
                <a:rPr lang="en-US" sz="2000" i="1">
                  <a:solidFill>
                    <a:srgbClr val="FFFF99"/>
                  </a:solidFill>
                </a:rPr>
                <a:t>nm</a:t>
              </a:r>
              <a:r>
                <a:rPr lang="en-US" sz="2000">
                  <a:solidFill>
                    <a:srgbClr val="FFFF99"/>
                  </a:solidFill>
                </a:rPr>
                <a:t> technology</a:t>
              </a:r>
            </a:p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rgbClr val="FFFF99"/>
                  </a:solidFill>
                </a:rPr>
                <a:t>4.3 billion transistors</a:t>
              </a:r>
            </a:p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rgbClr val="FFFF99"/>
                  </a:solidFill>
                </a:rPr>
                <a:t> Die size ~600 </a:t>
              </a:r>
              <a:r>
                <a:rPr lang="en-US" sz="2000" i="1">
                  <a:solidFill>
                    <a:srgbClr val="FFFF99"/>
                  </a:solidFill>
                </a:rPr>
                <a:t>mm</a:t>
              </a:r>
              <a:r>
                <a:rPr lang="en-US" sz="2000" baseline="30000">
                  <a:solidFill>
                    <a:srgbClr val="FFFF99"/>
                  </a:solidFill>
                </a:rPr>
                <a:t>2</a:t>
              </a:r>
            </a:p>
          </p:txBody>
        </p:sp>
        <p:pic>
          <p:nvPicPr>
            <p:cNvPr id="304172" name="Picture 110" descr="Xeon_IVY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" y="1142999"/>
              <a:ext cx="2819400" cy="3165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5" name="TextBox 154"/>
          <p:cNvSpPr txBox="1">
            <a:spLocks noChangeArrowheads="1"/>
          </p:cNvSpPr>
          <p:nvPr/>
        </p:nvSpPr>
        <p:spPr bwMode="auto">
          <a:xfrm>
            <a:off x="304800" y="4114800"/>
            <a:ext cx="4114800" cy="83099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Intel </a:t>
            </a:r>
            <a:r>
              <a:rPr lang="en-IN" sz="2400" dirty="0" err="1">
                <a:solidFill>
                  <a:schemeClr val="bg1"/>
                </a:solidFill>
              </a:rPr>
              <a:t>Broadwell</a:t>
            </a:r>
            <a:r>
              <a:rPr lang="en-IN" sz="2400" dirty="0">
                <a:solidFill>
                  <a:schemeClr val="bg1"/>
                </a:solidFill>
              </a:rPr>
              <a:t> EP Xeon </a:t>
            </a:r>
            <a:r>
              <a:rPr lang="en-IN" sz="2400" dirty="0" err="1">
                <a:solidFill>
                  <a:schemeClr val="bg1"/>
                </a:solidFill>
              </a:rPr>
              <a:t>SoC</a:t>
            </a:r>
            <a:r>
              <a:rPr lang="en-IN" sz="2400" dirty="0">
                <a:solidFill>
                  <a:schemeClr val="bg1"/>
                </a:solidFill>
              </a:rPr>
              <a:t> (2016) – 7.2 billion T; 14 </a:t>
            </a:r>
            <a:r>
              <a:rPr lang="en-IN" sz="2400" i="1" dirty="0">
                <a:solidFill>
                  <a:schemeClr val="bg1"/>
                </a:solidFill>
              </a:rPr>
              <a:t>nm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5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ChangeArrowheads="1"/>
          </p:cNvSpPr>
          <p:nvPr/>
        </p:nvSpPr>
        <p:spPr bwMode="auto">
          <a:xfrm>
            <a:off x="609600" y="304800"/>
            <a:ext cx="7772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Gordon Moore: 1965</a:t>
            </a:r>
          </a:p>
        </p:txBody>
      </p:sp>
      <p:sp>
        <p:nvSpPr>
          <p:cNvPr id="609283" name="Rectangle 3"/>
          <p:cNvSpPr>
            <a:spLocks noChangeArrowheads="1"/>
          </p:cNvSpPr>
          <p:nvPr/>
        </p:nvSpPr>
        <p:spPr bwMode="auto">
          <a:xfrm>
            <a:off x="685800" y="1447800"/>
            <a:ext cx="7772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2800" dirty="0" smtClean="0"/>
              <a:t>Progress in computer </a:t>
            </a:r>
            <a:r>
              <a:rPr lang="en-US" sz="2800" dirty="0" smtClean="0"/>
              <a:t>technology underpinned </a:t>
            </a:r>
            <a:r>
              <a:rPr lang="en-US" sz="2800" dirty="0" smtClean="0"/>
              <a:t>by Moore’s </a:t>
            </a:r>
            <a:r>
              <a:rPr lang="en-US" sz="2800" dirty="0" smtClean="0"/>
              <a:t>Law</a:t>
            </a:r>
          </a:p>
          <a:p>
            <a:pPr eaLnBrk="1" hangingPunct="1"/>
            <a:endParaRPr lang="en-US" sz="2800" dirty="0" smtClean="0">
              <a:solidFill>
                <a:srgbClr val="FFFFFF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 smtClean="0">
                <a:solidFill>
                  <a:srgbClr val="FFFFFF"/>
                </a:solidFill>
              </a:rPr>
              <a:t>Predicted </a:t>
            </a:r>
            <a:r>
              <a:rPr lang="en-US" sz="2800" dirty="0">
                <a:solidFill>
                  <a:srgbClr val="FFFFFF"/>
                </a:solidFill>
              </a:rPr>
              <a:t>that the number of transistors integrated on a die would grow exponentially (doubling every 12 to 18 months)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400" dirty="0">
              <a:solidFill>
                <a:srgbClr val="FFFFFF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Million transistors/chip barrier crossed in the 1980s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400" dirty="0">
              <a:solidFill>
                <a:srgbClr val="FFFFFF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Today: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solidFill>
                  <a:srgbClr val="FFFFFF"/>
                </a:solidFill>
              </a:rPr>
              <a:t>    Around several billion transistors per chip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9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09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09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09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09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283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Title 1"/>
          <p:cNvSpPr>
            <a:spLocks noGrp="1"/>
          </p:cNvSpPr>
          <p:nvPr>
            <p:ph type="title"/>
          </p:nvPr>
        </p:nvSpPr>
        <p:spPr>
          <a:xfrm>
            <a:off x="725488" y="292100"/>
            <a:ext cx="7772400" cy="569913"/>
          </a:xfrm>
        </p:spPr>
        <p:txBody>
          <a:bodyPr/>
          <a:lstStyle/>
          <a:p>
            <a:pPr eaLnBrk="1" hangingPunct="1"/>
            <a:r>
              <a:rPr lang="en-US" sz="3600" smtClean="0"/>
              <a:t>Transistor Count in a Chip</a:t>
            </a:r>
            <a:endParaRPr lang="en-IN" sz="3600" smtClean="0"/>
          </a:p>
        </p:txBody>
      </p:sp>
      <p:sp>
        <p:nvSpPr>
          <p:cNvPr id="48435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1784DC0-A57F-4F4F-9824-AA712BEC2CAE}" type="slidenum">
              <a:rPr lang="en-US" smtClean="0">
                <a:latin typeface="Arial" pitchFamily="34" charset="0"/>
                <a:cs typeface="Arial" pitchFamily="34" charset="0"/>
              </a:rPr>
              <a:pPr/>
              <a:t>28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8435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6650" y="993775"/>
            <a:ext cx="6721475" cy="5041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84357" name="Rectangle 7"/>
          <p:cNvSpPr>
            <a:spLocks noChangeArrowheads="1"/>
          </p:cNvSpPr>
          <p:nvPr/>
        </p:nvSpPr>
        <p:spPr bwMode="auto">
          <a:xfrm>
            <a:off x="344488" y="6127750"/>
            <a:ext cx="83947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i="1">
                <a:solidFill>
                  <a:srgbClr val="FFFF00"/>
                </a:solidFill>
                <a:latin typeface="Arial" pitchFamily="34" charset="0"/>
              </a:rPr>
              <a:t>Courtesy: ITRS 2010</a:t>
            </a:r>
            <a:endParaRPr lang="en-IN" sz="2000" i="1">
              <a:solidFill>
                <a:srgbClr val="FFFF00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EE2134-F91C-4415-86D8-223A288382B0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47923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 smtClean="0">
                <a:solidFill>
                  <a:schemeClr val="bg1"/>
                </a:solidFill>
              </a:rPr>
              <a:t>Example: Moore’s Law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1905000" y="1050925"/>
            <a:ext cx="5029200" cy="2305050"/>
            <a:chOff x="1104" y="576"/>
            <a:chExt cx="3120" cy="1452"/>
          </a:xfrm>
        </p:grpSpPr>
        <p:sp>
          <p:nvSpPr>
            <p:cNvPr id="479257" name="Rectangle 20"/>
            <p:cNvSpPr>
              <a:spLocks noChangeArrowheads="1"/>
            </p:cNvSpPr>
            <p:nvPr/>
          </p:nvSpPr>
          <p:spPr bwMode="auto">
            <a:xfrm>
              <a:off x="1104" y="576"/>
              <a:ext cx="3120" cy="1440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N" sz="36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79258" name="Oval 3"/>
            <p:cNvSpPr>
              <a:spLocks noChangeArrowheads="1"/>
            </p:cNvSpPr>
            <p:nvPr/>
          </p:nvSpPr>
          <p:spPr bwMode="auto">
            <a:xfrm>
              <a:off x="1440" y="720"/>
              <a:ext cx="979" cy="9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 sz="36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79259" name="Text Box 5"/>
            <p:cNvSpPr txBox="1">
              <a:spLocks noChangeArrowheads="1"/>
            </p:cNvSpPr>
            <p:nvPr/>
          </p:nvSpPr>
          <p:spPr bwMode="auto">
            <a:xfrm>
              <a:off x="1488" y="912"/>
              <a:ext cx="1019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000000"/>
                  </a:solidFill>
                  <a:latin typeface="Arial" pitchFamily="34" charset="0"/>
                </a:rPr>
                <a:t>Intel 80486</a:t>
              </a:r>
            </a:p>
            <a:p>
              <a:pPr>
                <a:spcBef>
                  <a:spcPct val="50000"/>
                </a:spcBef>
              </a:pPr>
              <a:r>
                <a:rPr lang="en-IN">
                  <a:solidFill>
                    <a:srgbClr val="000000"/>
                  </a:solidFill>
                  <a:latin typeface="Arial" pitchFamily="34" charset="0"/>
                </a:rPr>
                <a:t>1.18 million </a:t>
              </a:r>
              <a:r>
                <a:rPr lang="en-US">
                  <a:solidFill>
                    <a:srgbClr val="000000"/>
                  </a:solidFill>
                  <a:latin typeface="Arial" pitchFamily="34" charset="0"/>
                </a:rPr>
                <a:t>T</a:t>
              </a:r>
            </a:p>
          </p:txBody>
        </p:sp>
        <p:sp>
          <p:nvSpPr>
            <p:cNvPr id="479260" name="Oval 7"/>
            <p:cNvSpPr>
              <a:spLocks noChangeArrowheads="1"/>
            </p:cNvSpPr>
            <p:nvPr/>
          </p:nvSpPr>
          <p:spPr bwMode="auto">
            <a:xfrm>
              <a:off x="3112" y="768"/>
              <a:ext cx="1065" cy="9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 sz="36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79261" name="Text Box 8"/>
            <p:cNvSpPr txBox="1">
              <a:spLocks noChangeArrowheads="1"/>
            </p:cNvSpPr>
            <p:nvPr/>
          </p:nvSpPr>
          <p:spPr bwMode="auto">
            <a:xfrm>
              <a:off x="3216" y="826"/>
              <a:ext cx="1008" cy="8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IN" sz="2400" dirty="0">
                  <a:solidFill>
                    <a:srgbClr val="000000"/>
                  </a:solidFill>
                </a:rPr>
                <a:t>Intel Xeon </a:t>
              </a:r>
            </a:p>
            <a:p>
              <a:pPr>
                <a:spcBef>
                  <a:spcPts val="0"/>
                </a:spcBef>
              </a:pPr>
              <a:r>
                <a:rPr lang="en-IN" sz="2400" dirty="0" err="1">
                  <a:solidFill>
                    <a:srgbClr val="000000"/>
                  </a:solidFill>
                </a:rPr>
                <a:t>SoC</a:t>
              </a:r>
              <a:r>
                <a:rPr lang="en-IN" sz="2400" dirty="0">
                  <a:solidFill>
                    <a:srgbClr val="000000"/>
                  </a:solidFill>
                </a:rPr>
                <a:t> </a:t>
              </a:r>
            </a:p>
            <a:p>
              <a:pPr>
                <a:spcBef>
                  <a:spcPct val="50000"/>
                </a:spcBef>
              </a:pPr>
              <a:r>
                <a:rPr lang="en-IN" sz="2000" dirty="0">
                  <a:solidFill>
                    <a:srgbClr val="000000"/>
                  </a:solidFill>
                </a:rPr>
                <a:t>7.2 billion T</a:t>
              </a:r>
              <a:endParaRPr lang="en-US" sz="2000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79262" name="Text Box 10"/>
            <p:cNvSpPr txBox="1">
              <a:spLocks noChangeArrowheads="1"/>
            </p:cNvSpPr>
            <p:nvPr/>
          </p:nvSpPr>
          <p:spPr bwMode="auto">
            <a:xfrm>
              <a:off x="3360" y="1776"/>
              <a:ext cx="52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Arial" pitchFamily="34" charset="0"/>
                </a:rPr>
                <a:t>2016</a:t>
              </a:r>
            </a:p>
          </p:txBody>
        </p:sp>
        <p:sp>
          <p:nvSpPr>
            <p:cNvPr id="479263" name="Text Box 9"/>
            <p:cNvSpPr txBox="1">
              <a:spLocks noChangeArrowheads="1"/>
            </p:cNvSpPr>
            <p:nvPr/>
          </p:nvSpPr>
          <p:spPr bwMode="auto">
            <a:xfrm>
              <a:off x="1632" y="1776"/>
              <a:ext cx="52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rgbClr val="000000"/>
                  </a:solidFill>
                  <a:latin typeface="Arial" pitchFamily="34" charset="0"/>
                </a:rPr>
                <a:t>1989</a:t>
              </a:r>
            </a:p>
          </p:txBody>
        </p:sp>
      </p:grpSp>
      <p:grpSp>
        <p:nvGrpSpPr>
          <p:cNvPr id="3" name="Group 39"/>
          <p:cNvGrpSpPr>
            <a:grpSpLocks/>
          </p:cNvGrpSpPr>
          <p:nvPr/>
        </p:nvGrpSpPr>
        <p:grpSpPr bwMode="auto">
          <a:xfrm>
            <a:off x="4876800" y="3810000"/>
            <a:ext cx="3886200" cy="1965325"/>
            <a:chOff x="3072" y="2400"/>
            <a:chExt cx="2448" cy="1238"/>
          </a:xfrm>
        </p:grpSpPr>
        <p:sp>
          <p:nvSpPr>
            <p:cNvPr id="479248" name="Oval 24"/>
            <p:cNvSpPr>
              <a:spLocks noChangeArrowheads="1"/>
            </p:cNvSpPr>
            <p:nvPr/>
          </p:nvSpPr>
          <p:spPr bwMode="auto">
            <a:xfrm>
              <a:off x="3072" y="2640"/>
              <a:ext cx="816" cy="9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 sz="36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79249" name="Text Box 25"/>
            <p:cNvSpPr txBox="1">
              <a:spLocks noChangeArrowheads="1"/>
            </p:cNvSpPr>
            <p:nvPr/>
          </p:nvSpPr>
          <p:spPr bwMode="auto">
            <a:xfrm>
              <a:off x="3120" y="2976"/>
              <a:ext cx="81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000000"/>
                  </a:solidFill>
                  <a:latin typeface="Arial" pitchFamily="34" charset="0"/>
                </a:rPr>
                <a:t>New York</a:t>
              </a:r>
            </a:p>
          </p:txBody>
        </p:sp>
        <p:sp>
          <p:nvSpPr>
            <p:cNvPr id="479250" name="Oval 26"/>
            <p:cNvSpPr>
              <a:spLocks noChangeArrowheads="1"/>
            </p:cNvSpPr>
            <p:nvPr/>
          </p:nvSpPr>
          <p:spPr bwMode="auto">
            <a:xfrm>
              <a:off x="4704" y="2678"/>
              <a:ext cx="816" cy="9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 sz="36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79251" name="Text Box 27"/>
            <p:cNvSpPr txBox="1">
              <a:spLocks noChangeArrowheads="1"/>
            </p:cNvSpPr>
            <p:nvPr/>
          </p:nvSpPr>
          <p:spPr bwMode="auto">
            <a:xfrm>
              <a:off x="4800" y="3024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000000"/>
                  </a:solidFill>
                  <a:latin typeface="Arial" pitchFamily="34" charset="0"/>
                </a:rPr>
                <a:t>  Paris</a:t>
              </a:r>
            </a:p>
          </p:txBody>
        </p:sp>
        <p:sp>
          <p:nvSpPr>
            <p:cNvPr id="479252" name="Text Box 28"/>
            <p:cNvSpPr txBox="1">
              <a:spLocks noChangeArrowheads="1"/>
            </p:cNvSpPr>
            <p:nvPr/>
          </p:nvSpPr>
          <p:spPr bwMode="auto">
            <a:xfrm>
              <a:off x="3216" y="2400"/>
              <a:ext cx="52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Arial" pitchFamily="34" charset="0"/>
                </a:rPr>
                <a:t>2016</a:t>
              </a:r>
            </a:p>
          </p:txBody>
        </p:sp>
        <p:sp>
          <p:nvSpPr>
            <p:cNvPr id="479253" name="AutoShape 29"/>
            <p:cNvSpPr>
              <a:spLocks noChangeArrowheads="1"/>
            </p:cNvSpPr>
            <p:nvPr/>
          </p:nvSpPr>
          <p:spPr bwMode="auto">
            <a:xfrm>
              <a:off x="3984" y="2832"/>
              <a:ext cx="615" cy="576"/>
            </a:xfrm>
            <a:prstGeom prst="notchedRightArrow">
              <a:avLst>
                <a:gd name="adj1" fmla="val 50000"/>
                <a:gd name="adj2" fmla="val 2669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N" sz="36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79254" name="Text Box 30"/>
            <p:cNvSpPr txBox="1">
              <a:spLocks noChangeArrowheads="1"/>
            </p:cNvSpPr>
            <p:nvPr/>
          </p:nvSpPr>
          <p:spPr bwMode="auto">
            <a:xfrm>
              <a:off x="3984" y="2688"/>
              <a:ext cx="52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rgbClr val="FFFFFF"/>
                  </a:solidFill>
                  <a:latin typeface="Arial" pitchFamily="34" charset="0"/>
                </a:rPr>
                <a:t>1 c</a:t>
              </a:r>
            </a:p>
          </p:txBody>
        </p:sp>
        <p:sp>
          <p:nvSpPr>
            <p:cNvPr id="479255" name="Text Box 31"/>
            <p:cNvSpPr txBox="1">
              <a:spLocks noChangeArrowheads="1"/>
            </p:cNvSpPr>
            <p:nvPr/>
          </p:nvSpPr>
          <p:spPr bwMode="auto">
            <a:xfrm>
              <a:off x="3936" y="3360"/>
              <a:ext cx="720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rgbClr val="FFFFFF"/>
                  </a:solidFill>
                  <a:latin typeface="Arial" pitchFamily="34" charset="0"/>
                </a:rPr>
                <a:t>0.25 sec</a:t>
              </a:r>
            </a:p>
          </p:txBody>
        </p:sp>
        <p:sp>
          <p:nvSpPr>
            <p:cNvPr id="479256" name="Text Box 33"/>
            <p:cNvSpPr txBox="1">
              <a:spLocks noChangeArrowheads="1"/>
            </p:cNvSpPr>
            <p:nvPr/>
          </p:nvSpPr>
          <p:spPr bwMode="auto">
            <a:xfrm>
              <a:off x="4032" y="3024"/>
              <a:ext cx="67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rgbClr val="000000"/>
                  </a:solidFill>
                  <a:latin typeface="Arial" pitchFamily="34" charset="0"/>
                </a:rPr>
                <a:t>Flight</a:t>
              </a:r>
            </a:p>
          </p:txBody>
        </p: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457200" y="3825875"/>
            <a:ext cx="3886200" cy="1965325"/>
            <a:chOff x="288" y="2410"/>
            <a:chExt cx="2448" cy="1238"/>
          </a:xfrm>
        </p:grpSpPr>
        <p:sp>
          <p:nvSpPr>
            <p:cNvPr id="479239" name="AutoShape 17"/>
            <p:cNvSpPr>
              <a:spLocks noChangeArrowheads="1"/>
            </p:cNvSpPr>
            <p:nvPr/>
          </p:nvSpPr>
          <p:spPr bwMode="auto">
            <a:xfrm>
              <a:off x="1200" y="2880"/>
              <a:ext cx="615" cy="480"/>
            </a:xfrm>
            <a:prstGeom prst="notchedRightArrow">
              <a:avLst>
                <a:gd name="adj1" fmla="val 50000"/>
                <a:gd name="adj2" fmla="val 3203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N" sz="36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79240" name="Oval 11"/>
            <p:cNvSpPr>
              <a:spLocks noChangeArrowheads="1"/>
            </p:cNvSpPr>
            <p:nvPr/>
          </p:nvSpPr>
          <p:spPr bwMode="auto">
            <a:xfrm>
              <a:off x="288" y="2650"/>
              <a:ext cx="816" cy="9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 sz="36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79241" name="Text Box 12"/>
            <p:cNvSpPr txBox="1">
              <a:spLocks noChangeArrowheads="1"/>
            </p:cNvSpPr>
            <p:nvPr/>
          </p:nvSpPr>
          <p:spPr bwMode="auto">
            <a:xfrm>
              <a:off x="336" y="2986"/>
              <a:ext cx="81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000000"/>
                  </a:solidFill>
                  <a:latin typeface="Arial" pitchFamily="34" charset="0"/>
                </a:rPr>
                <a:t>New York</a:t>
              </a:r>
            </a:p>
          </p:txBody>
        </p:sp>
        <p:sp>
          <p:nvSpPr>
            <p:cNvPr id="479242" name="Oval 13"/>
            <p:cNvSpPr>
              <a:spLocks noChangeArrowheads="1"/>
            </p:cNvSpPr>
            <p:nvPr/>
          </p:nvSpPr>
          <p:spPr bwMode="auto">
            <a:xfrm>
              <a:off x="1920" y="2688"/>
              <a:ext cx="816" cy="9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 sz="36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79243" name="Text Box 14"/>
            <p:cNvSpPr txBox="1">
              <a:spLocks noChangeArrowheads="1"/>
            </p:cNvSpPr>
            <p:nvPr/>
          </p:nvSpPr>
          <p:spPr bwMode="auto">
            <a:xfrm>
              <a:off x="2016" y="3034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000000"/>
                  </a:solidFill>
                  <a:latin typeface="Arial" pitchFamily="34" charset="0"/>
                </a:rPr>
                <a:t>  Paris</a:t>
              </a:r>
            </a:p>
          </p:txBody>
        </p:sp>
        <p:sp>
          <p:nvSpPr>
            <p:cNvPr id="479244" name="Text Box 15"/>
            <p:cNvSpPr txBox="1">
              <a:spLocks noChangeArrowheads="1"/>
            </p:cNvSpPr>
            <p:nvPr/>
          </p:nvSpPr>
          <p:spPr bwMode="auto">
            <a:xfrm>
              <a:off x="432" y="2410"/>
              <a:ext cx="52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rgbClr val="FFFFFF"/>
                  </a:solidFill>
                  <a:latin typeface="Arial" pitchFamily="34" charset="0"/>
                </a:rPr>
                <a:t>1989</a:t>
              </a:r>
            </a:p>
          </p:txBody>
        </p:sp>
        <p:sp>
          <p:nvSpPr>
            <p:cNvPr id="479245" name="Text Box 18"/>
            <p:cNvSpPr txBox="1">
              <a:spLocks noChangeArrowheads="1"/>
            </p:cNvSpPr>
            <p:nvPr/>
          </p:nvSpPr>
          <p:spPr bwMode="auto">
            <a:xfrm>
              <a:off x="1200" y="2698"/>
              <a:ext cx="52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rgbClr val="FFFFFF"/>
                  </a:solidFill>
                  <a:latin typeface="Arial" pitchFamily="34" charset="0"/>
                </a:rPr>
                <a:t>$ 900</a:t>
              </a:r>
            </a:p>
          </p:txBody>
        </p:sp>
        <p:sp>
          <p:nvSpPr>
            <p:cNvPr id="479246" name="Text Box 19"/>
            <p:cNvSpPr txBox="1">
              <a:spLocks noChangeArrowheads="1"/>
            </p:cNvSpPr>
            <p:nvPr/>
          </p:nvSpPr>
          <p:spPr bwMode="auto">
            <a:xfrm>
              <a:off x="1152" y="3370"/>
              <a:ext cx="720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rgbClr val="FFFFFF"/>
                  </a:solidFill>
                  <a:latin typeface="Arial" pitchFamily="34" charset="0"/>
                </a:rPr>
                <a:t>7 hours</a:t>
              </a:r>
            </a:p>
          </p:txBody>
        </p:sp>
        <p:sp>
          <p:nvSpPr>
            <p:cNvPr id="479247" name="Text Box 37"/>
            <p:cNvSpPr txBox="1">
              <a:spLocks noChangeArrowheads="1"/>
            </p:cNvSpPr>
            <p:nvPr/>
          </p:nvSpPr>
          <p:spPr bwMode="auto">
            <a:xfrm>
              <a:off x="1248" y="2976"/>
              <a:ext cx="52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rgbClr val="000000"/>
                  </a:solidFill>
                  <a:latin typeface="Arial" pitchFamily="34" charset="0"/>
                </a:rPr>
                <a:t>Flight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100000">
              <a:srgbClr val="FFFFFF"/>
            </a:gs>
            <a:gs pos="100000">
              <a:srgbClr val="33330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2133600"/>
          </a:xfrm>
          <a:solidFill>
            <a:srgbClr val="FFFFCC"/>
          </a:solidFill>
        </p:spPr>
        <p:txBody>
          <a:bodyPr/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IN" sz="3200" b="0" dirty="0" smtClean="0">
                <a:solidFill>
                  <a:schemeClr val="bg2"/>
                </a:solidFill>
                <a:effectLst/>
                <a:latin typeface="Calibri"/>
                <a:cs typeface="Calibri"/>
              </a:rPr>
              <a:t>CS 31007                         </a:t>
            </a:r>
            <a:r>
              <a:rPr lang="en-US" sz="3200" b="0" dirty="0" smtClean="0">
                <a:solidFill>
                  <a:schemeClr val="bg2"/>
                </a:solidFill>
                <a:effectLst/>
                <a:latin typeface="Calibri"/>
                <a:cs typeface="Calibri"/>
              </a:rPr>
              <a:t>Autumn 2019</a:t>
            </a:r>
            <a:r>
              <a:rPr lang="en-IN" sz="3200" b="0" dirty="0" smtClean="0">
                <a:solidFill>
                  <a:schemeClr val="bg2"/>
                </a:solidFill>
                <a:effectLst/>
                <a:latin typeface="Calibri"/>
                <a:cs typeface="Calibri"/>
              </a:rPr>
              <a:t> </a:t>
            </a:r>
            <a:r>
              <a:rPr lang="en-IN" sz="3200" b="1" dirty="0" smtClean="0">
                <a:solidFill>
                  <a:schemeClr val="bg2"/>
                </a:solidFill>
                <a:effectLst/>
                <a:latin typeface="Calibri"/>
                <a:cs typeface="Calibri"/>
              </a:rPr>
              <a:t>                </a:t>
            </a:r>
            <a:r>
              <a:rPr lang="en-IN" sz="3600" b="1" dirty="0" smtClean="0">
                <a:solidFill>
                  <a:schemeClr val="bg2"/>
                </a:solidFill>
                <a:effectLst/>
                <a:latin typeface="Calibri"/>
                <a:cs typeface="Calibri"/>
              </a:rPr>
              <a:t/>
            </a:r>
            <a:br>
              <a:rPr lang="en-IN" sz="3600" b="1" dirty="0" smtClean="0">
                <a:solidFill>
                  <a:schemeClr val="bg2"/>
                </a:solidFill>
                <a:effectLst/>
                <a:latin typeface="Calibri"/>
                <a:cs typeface="Calibri"/>
              </a:rPr>
            </a:br>
            <a:r>
              <a:rPr lang="en-IN" sz="3200" b="1" dirty="0" smtClean="0">
                <a:solidFill>
                  <a:schemeClr val="bg2"/>
                </a:solidFill>
                <a:effectLst/>
                <a:latin typeface="Calibri"/>
                <a:cs typeface="Calibri"/>
              </a:rPr>
              <a:t>COMPUTER ORGANIZATION AND ARCHITECTURE</a:t>
            </a:r>
            <a:endParaRPr lang="en-IN" sz="3600" b="1" dirty="0">
              <a:solidFill>
                <a:schemeClr val="bg2"/>
              </a:solidFill>
              <a:effectLst/>
              <a:latin typeface="Calibri"/>
              <a:cs typeface="Times New Roman"/>
            </a:endParaRPr>
          </a:p>
        </p:txBody>
      </p:sp>
      <p:sp>
        <p:nvSpPr>
          <p:cNvPr id="299012" name="Text Box 1028"/>
          <p:cNvSpPr txBox="1">
            <a:spLocks noChangeArrowheads="1"/>
          </p:cNvSpPr>
          <p:nvPr/>
        </p:nvSpPr>
        <p:spPr bwMode="auto">
          <a:xfrm>
            <a:off x="4953000" y="3200400"/>
            <a:ext cx="4343400" cy="1141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80000"/>
              </a:lnSpc>
              <a:spcBef>
                <a:spcPct val="50000"/>
              </a:spcBef>
            </a:pPr>
            <a:endParaRPr lang="en-US" sz="2400" dirty="0">
              <a:solidFill>
                <a:srgbClr val="FFFF00"/>
              </a:solidFill>
              <a:latin typeface="Arial" pitchFamily="34" charset="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2000" i="1" dirty="0">
              <a:solidFill>
                <a:srgbClr val="FFFFFF"/>
              </a:solidFill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400" dirty="0">
              <a:solidFill>
                <a:srgbClr val="FFFFFF"/>
              </a:solidFill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500" dirty="0">
              <a:solidFill>
                <a:srgbClr val="000000"/>
              </a:solidFill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2000" i="1" dirty="0">
              <a:solidFill>
                <a:srgbClr val="FFFFFF"/>
              </a:solidFill>
            </a:endParaRPr>
          </a:p>
        </p:txBody>
      </p:sp>
      <p:sp>
        <p:nvSpPr>
          <p:cNvPr id="299015" name="Line 1031"/>
          <p:cNvSpPr>
            <a:spLocks noChangeShapeType="1"/>
          </p:cNvSpPr>
          <p:nvPr/>
        </p:nvSpPr>
        <p:spPr bwMode="auto">
          <a:xfrm>
            <a:off x="0" y="2133600"/>
            <a:ext cx="9144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IN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438400"/>
            <a:ext cx="9144000" cy="497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600" b="1" dirty="0">
                <a:solidFill>
                  <a:schemeClr val="bg2"/>
                </a:solidFill>
              </a:rPr>
              <a:t>	</a:t>
            </a:r>
            <a:r>
              <a:rPr lang="en-US" sz="2600" b="1" dirty="0" smtClean="0">
                <a:solidFill>
                  <a:schemeClr val="bg2"/>
                </a:solidFill>
              </a:rPr>
              <a:t>		     Class Schedule</a:t>
            </a:r>
            <a:r>
              <a:rPr lang="en-US" sz="2600" dirty="0" smtClean="0">
                <a:solidFill>
                  <a:schemeClr val="bg2"/>
                </a:solidFill>
              </a:rPr>
              <a:t>  	</a:t>
            </a:r>
          </a:p>
          <a:p>
            <a:pPr>
              <a:spcAft>
                <a:spcPts val="600"/>
              </a:spcAft>
            </a:pPr>
            <a:r>
              <a:rPr lang="en-IN" sz="2600" dirty="0">
                <a:solidFill>
                  <a:schemeClr val="bg2"/>
                </a:solidFill>
                <a:latin typeface="Calibri"/>
              </a:rPr>
              <a:t> </a:t>
            </a:r>
            <a:r>
              <a:rPr lang="en-IN" sz="2600" dirty="0" smtClean="0">
                <a:solidFill>
                  <a:schemeClr val="bg2"/>
                </a:solidFill>
                <a:latin typeface="Calibri"/>
              </a:rPr>
              <a:t>     12:00-12:55 (Mon), 10:00-11:55 (Tue), and   8:00-8:55 (Thurs)</a:t>
            </a:r>
          </a:p>
          <a:p>
            <a:pPr>
              <a:spcAft>
                <a:spcPts val="600"/>
              </a:spcAft>
            </a:pPr>
            <a:r>
              <a:rPr lang="en-IN" sz="2600" b="1" dirty="0" smtClean="0">
                <a:solidFill>
                  <a:schemeClr val="bg2"/>
                </a:solidFill>
                <a:latin typeface="Calibri"/>
              </a:rPr>
              <a:t>	    Tutorial class</a:t>
            </a:r>
            <a:r>
              <a:rPr lang="en-IN" sz="2600" dirty="0" smtClean="0">
                <a:solidFill>
                  <a:schemeClr val="bg2"/>
                </a:solidFill>
                <a:latin typeface="Calibri"/>
              </a:rPr>
              <a:t> will be held on </a:t>
            </a:r>
            <a:r>
              <a:rPr lang="en-IN" sz="2600" b="1" dirty="0" smtClean="0">
                <a:solidFill>
                  <a:schemeClr val="bg2"/>
                </a:solidFill>
                <a:latin typeface="Calibri"/>
              </a:rPr>
              <a:t>every Thursday</a:t>
            </a:r>
            <a:r>
              <a:rPr lang="en-IN" sz="2600" dirty="0" smtClean="0">
                <a:solidFill>
                  <a:schemeClr val="bg2"/>
                </a:solidFill>
                <a:latin typeface="Calibri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800" b="1" dirty="0" smtClean="0">
                <a:solidFill>
                  <a:schemeClr val="bg2"/>
                </a:solidFill>
              </a:rPr>
              <a:t>   </a:t>
            </a:r>
          </a:p>
          <a:p>
            <a:pPr>
              <a:spcAft>
                <a:spcPts val="0"/>
              </a:spcAft>
            </a:pPr>
            <a:r>
              <a:rPr lang="en-US" sz="2800" b="1" i="1" dirty="0">
                <a:solidFill>
                  <a:schemeClr val="bg2"/>
                </a:solidFill>
              </a:rPr>
              <a:t> </a:t>
            </a:r>
            <a:r>
              <a:rPr lang="en-US" sz="2800" b="1" i="1" dirty="0" smtClean="0">
                <a:solidFill>
                  <a:schemeClr val="bg2"/>
                </a:solidFill>
              </a:rPr>
              <a:t>    </a:t>
            </a:r>
            <a:r>
              <a:rPr lang="en-US" sz="2800" i="1" dirty="0" smtClean="0">
                <a:solidFill>
                  <a:schemeClr val="bg2"/>
                </a:solidFill>
              </a:rPr>
              <a:t>Lab </a:t>
            </a:r>
            <a:r>
              <a:rPr lang="en-US" sz="2800" i="1" dirty="0">
                <a:solidFill>
                  <a:schemeClr val="bg2"/>
                </a:solidFill>
              </a:rPr>
              <a:t>Course</a:t>
            </a:r>
            <a:r>
              <a:rPr lang="en-US" sz="2800" dirty="0">
                <a:solidFill>
                  <a:schemeClr val="bg2"/>
                </a:solidFill>
              </a:rPr>
              <a:t> (</a:t>
            </a:r>
            <a:r>
              <a:rPr lang="en-US" sz="2800" dirty="0" smtClean="0">
                <a:solidFill>
                  <a:schemeClr val="bg2"/>
                </a:solidFill>
              </a:rPr>
              <a:t>39001): </a:t>
            </a:r>
            <a:r>
              <a:rPr lang="en-US" sz="2800" dirty="0">
                <a:solidFill>
                  <a:schemeClr val="bg2"/>
                </a:solidFill>
              </a:rPr>
              <a:t>Computer Organization Laboratory</a:t>
            </a:r>
            <a:endParaRPr lang="en-US" sz="2800" b="1" dirty="0" smtClean="0">
              <a:solidFill>
                <a:schemeClr val="bg2"/>
              </a:solidFill>
            </a:endParaRPr>
          </a:p>
          <a:p>
            <a:pPr>
              <a:spcAft>
                <a:spcPts val="0"/>
              </a:spcAft>
            </a:pP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smtClean="0">
                <a:solidFill>
                  <a:schemeClr val="bg2"/>
                </a:solidFill>
              </a:rPr>
              <a:t> </a:t>
            </a:r>
            <a:endParaRPr lang="en-US" sz="600" b="1" dirty="0" smtClean="0">
              <a:solidFill>
                <a:schemeClr val="bg2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smtClean="0">
                <a:solidFill>
                  <a:schemeClr val="bg2"/>
                </a:solidFill>
              </a:rPr>
              <a:t> Prerequisites 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chemeClr val="bg2"/>
                </a:solidFill>
              </a:rPr>
              <a:t>  Basic </a:t>
            </a:r>
            <a:r>
              <a:rPr lang="en-US" sz="2800" dirty="0">
                <a:solidFill>
                  <a:schemeClr val="bg2"/>
                </a:solidFill>
              </a:rPr>
              <a:t>logic design, </a:t>
            </a:r>
            <a:r>
              <a:rPr lang="en-US" sz="2800" dirty="0" smtClean="0">
                <a:solidFill>
                  <a:schemeClr val="bg2"/>
                </a:solidFill>
              </a:rPr>
              <a:t>combinational and sequential circuits,    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2"/>
                </a:solidFill>
              </a:rPr>
              <a:t> </a:t>
            </a:r>
            <a:r>
              <a:rPr lang="en-US" sz="2800" dirty="0" smtClean="0">
                <a:solidFill>
                  <a:schemeClr val="bg2"/>
                </a:solidFill>
              </a:rPr>
              <a:t> knowledge of high-level </a:t>
            </a:r>
            <a:r>
              <a:rPr lang="en-US" sz="2800" dirty="0">
                <a:solidFill>
                  <a:schemeClr val="bg2"/>
                </a:solidFill>
              </a:rPr>
              <a:t>programming </a:t>
            </a:r>
            <a:r>
              <a:rPr lang="en-US" sz="2800" dirty="0" smtClean="0">
                <a:solidFill>
                  <a:schemeClr val="bg2"/>
                </a:solidFill>
              </a:rPr>
              <a:t>language</a:t>
            </a:r>
            <a:endParaRPr lang="en-IN" sz="2800" dirty="0">
              <a:solidFill>
                <a:schemeClr val="bg2"/>
              </a:solidFill>
            </a:endParaRPr>
          </a:p>
          <a:p>
            <a:pPr>
              <a:spcAft>
                <a:spcPts val="600"/>
              </a:spcAft>
            </a:pPr>
            <a:endParaRPr lang="en-IN" sz="2600" dirty="0">
              <a:solidFill>
                <a:schemeClr val="bg2"/>
              </a:solidFill>
            </a:endParaRP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14600"/>
            <a:ext cx="7772400" cy="1143000"/>
          </a:xfrm>
        </p:spPr>
        <p:txBody>
          <a:bodyPr/>
          <a:lstStyle/>
          <a:p>
            <a:r>
              <a:rPr lang="en-US" dirty="0" smtClean="0"/>
              <a:t>Computers of the Future …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41BA52A-24D1-4D46-A7E8-5532EAD162F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3483722-9D53-43E5-B0E4-95310A60EDE7}" type="slidenum">
              <a:rPr lang="en-US" smtClean="0">
                <a:latin typeface="Arial" pitchFamily="34" charset="0"/>
                <a:cs typeface="Arial" pitchFamily="34" charset="0"/>
              </a:rPr>
              <a:pPr/>
              <a:t>31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3267" name="Rectangle 2"/>
          <p:cNvSpPr>
            <a:spLocks noChangeArrowheads="1"/>
          </p:cNvSpPr>
          <p:nvPr/>
        </p:nvSpPr>
        <p:spPr bwMode="auto">
          <a:xfrm>
            <a:off x="0" y="436563"/>
            <a:ext cx="91440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IN" sz="4400">
                <a:solidFill>
                  <a:srgbClr val="FFFFFF"/>
                </a:solidFill>
              </a:rPr>
              <a:t> Neuromorphic Chips </a:t>
            </a:r>
          </a:p>
          <a:p>
            <a:pPr algn="ctr"/>
            <a:r>
              <a:rPr lang="en-IN" sz="2800">
                <a:solidFill>
                  <a:srgbClr val="FFFFFF"/>
                </a:solidFill>
              </a:rPr>
              <a:t>bridging the gap between artificial and natural computation</a:t>
            </a:r>
            <a:endParaRPr lang="en-US" sz="2800">
              <a:solidFill>
                <a:srgbClr val="FFFF00"/>
              </a:solidFill>
            </a:endParaRPr>
          </a:p>
        </p:txBody>
      </p:sp>
      <p:cxnSp>
        <p:nvCxnSpPr>
          <p:cNvPr id="523268" name="Straight Connector 18"/>
          <p:cNvCxnSpPr>
            <a:cxnSpLocks noChangeShapeType="1"/>
          </p:cNvCxnSpPr>
          <p:nvPr/>
        </p:nvCxnSpPr>
        <p:spPr bwMode="auto">
          <a:xfrm>
            <a:off x="0" y="1143000"/>
            <a:ext cx="9144000" cy="0"/>
          </a:xfrm>
          <a:prstGeom prst="line">
            <a:avLst/>
          </a:prstGeom>
          <a:noFill/>
          <a:ln w="76200" algn="ctr">
            <a:solidFill>
              <a:schemeClr val="tx1"/>
            </a:solidFill>
            <a:miter lim="800000"/>
            <a:headEnd/>
            <a:tailEnd/>
          </a:ln>
        </p:spPr>
      </p:cxnSp>
      <p:graphicFrame>
        <p:nvGraphicFramePr>
          <p:cNvPr id="21" name="Diagram 20"/>
          <p:cNvGraphicFramePr/>
          <p:nvPr/>
        </p:nvGraphicFramePr>
        <p:xfrm>
          <a:off x="304800" y="1524000"/>
          <a:ext cx="8915400" cy="443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23270" name="Picture 21" descr="Neuromorphic_compu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1295400"/>
            <a:ext cx="2057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3271" name="Picture 22" descr="neurochips.1x299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4419600"/>
            <a:ext cx="1905000" cy="189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3272" name="Picture 23" descr="self-driving cars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48400" y="4724400"/>
            <a:ext cx="2133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AAF39C-F78B-4DA6-B003-9435EDC116AC}" type="slidenum">
              <a:rPr lang="en-US" smtClean="0">
                <a:latin typeface="Arial" pitchFamily="34" charset="0"/>
                <a:cs typeface="Arial" pitchFamily="34" charset="0"/>
              </a:rPr>
              <a:pPr/>
              <a:t>32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4291" name="Rectangle 2"/>
          <p:cNvSpPr>
            <a:spLocks noChangeArrowheads="1"/>
          </p:cNvSpPr>
          <p:nvPr/>
        </p:nvSpPr>
        <p:spPr bwMode="auto">
          <a:xfrm>
            <a:off x="0" y="436563"/>
            <a:ext cx="91440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IN" sz="4400">
                <a:solidFill>
                  <a:srgbClr val="FFFFFF"/>
                </a:solidFill>
              </a:rPr>
              <a:t> Neuromorphic Chips </a:t>
            </a:r>
          </a:p>
          <a:p>
            <a:pPr algn="ctr"/>
            <a:r>
              <a:rPr lang="en-IN" sz="2800">
                <a:solidFill>
                  <a:srgbClr val="FFFFFF"/>
                </a:solidFill>
              </a:rPr>
              <a:t>bridging the gap between artificial and natural computation</a:t>
            </a:r>
            <a:endParaRPr lang="en-US" sz="2800">
              <a:solidFill>
                <a:srgbClr val="FFFF00"/>
              </a:solidFill>
            </a:endParaRPr>
          </a:p>
        </p:txBody>
      </p:sp>
      <p:cxnSp>
        <p:nvCxnSpPr>
          <p:cNvPr id="524292" name="Straight Connector 18"/>
          <p:cNvCxnSpPr>
            <a:cxnSpLocks noChangeShapeType="1"/>
          </p:cNvCxnSpPr>
          <p:nvPr/>
        </p:nvCxnSpPr>
        <p:spPr bwMode="auto">
          <a:xfrm>
            <a:off x="0" y="1143000"/>
            <a:ext cx="9144000" cy="0"/>
          </a:xfrm>
          <a:prstGeom prst="line">
            <a:avLst/>
          </a:prstGeom>
          <a:noFill/>
          <a:ln w="76200" algn="ctr">
            <a:solidFill>
              <a:schemeClr val="tx1"/>
            </a:solidFill>
            <a:miter lim="800000"/>
            <a:headEnd/>
            <a:tailEnd/>
          </a:ln>
        </p:spPr>
      </p:cxnSp>
      <p:pic>
        <p:nvPicPr>
          <p:cNvPr id="524293" name="Picture 8" descr="True_NorthIBM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14600"/>
            <a:ext cx="25146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6200" y="1524000"/>
            <a:ext cx="8915400" cy="5173663"/>
            <a:chOff x="304800" y="1524000"/>
            <a:chExt cx="8915400" cy="5174397"/>
          </a:xfrm>
        </p:grpSpPr>
        <p:graphicFrame>
          <p:nvGraphicFramePr>
            <p:cNvPr id="21" name="Diagram 20"/>
            <p:cNvGraphicFramePr/>
            <p:nvPr/>
          </p:nvGraphicFramePr>
          <p:xfrm>
            <a:off x="304800" y="1524000"/>
            <a:ext cx="8915400" cy="443198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524301" name="TextBox 10"/>
            <p:cNvSpPr txBox="1">
              <a:spLocks noChangeArrowheads="1"/>
            </p:cNvSpPr>
            <p:nvPr/>
          </p:nvSpPr>
          <p:spPr bwMode="auto">
            <a:xfrm>
              <a:off x="914400" y="5867400"/>
              <a:ext cx="7162800" cy="830997"/>
            </a:xfrm>
            <a:prstGeom prst="rect">
              <a:avLst/>
            </a:prstGeom>
            <a:solidFill>
              <a:srgbClr val="00206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IN" sz="2400">
                  <a:solidFill>
                    <a:srgbClr val="FFFFFF"/>
                  </a:solidFill>
                </a:rPr>
                <a:t>SyNAPSE (Systems of Neuromorphic Adaptive Plastic Scalable Electronics) project - 2014 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267200" y="1524000"/>
            <a:ext cx="4876800" cy="5170488"/>
            <a:chOff x="4495800" y="1524000"/>
            <a:chExt cx="4648200" cy="5276103"/>
          </a:xfrm>
        </p:grpSpPr>
        <p:sp>
          <p:nvSpPr>
            <p:cNvPr id="10" name="TextBox 9"/>
            <p:cNvSpPr txBox="1"/>
            <p:nvPr/>
          </p:nvSpPr>
          <p:spPr>
            <a:xfrm>
              <a:off x="4495800" y="1524000"/>
              <a:ext cx="4648200" cy="527610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IN" sz="2400" dirty="0">
                  <a:solidFill>
                    <a:srgbClr val="FFFFFF"/>
                  </a:solidFill>
                  <a:cs typeface="Arial" charset="0"/>
                </a:rPr>
                <a:t>Recognizes people, cyclists, cars, buses, and trucks with about 80 percent accuracy. </a:t>
              </a:r>
            </a:p>
            <a:p>
              <a:pPr>
                <a:defRPr/>
              </a:pPr>
              <a:endParaRPr lang="en-US" sz="2400" dirty="0">
                <a:solidFill>
                  <a:srgbClr val="FFFFFF"/>
                </a:solidFill>
                <a:cs typeface="Arial" charset="0"/>
              </a:endParaRPr>
            </a:p>
            <a:p>
              <a:pPr>
                <a:defRPr/>
              </a:pPr>
              <a:endParaRPr lang="en-US" sz="2400" dirty="0">
                <a:solidFill>
                  <a:srgbClr val="FFFFFF"/>
                </a:solidFill>
                <a:cs typeface="Arial" charset="0"/>
              </a:endParaRPr>
            </a:p>
            <a:p>
              <a:pPr>
                <a:defRPr/>
              </a:pPr>
              <a:endParaRPr lang="en-US" sz="2400" dirty="0">
                <a:solidFill>
                  <a:srgbClr val="FFFFFF"/>
                </a:solidFill>
                <a:cs typeface="Arial" charset="0"/>
              </a:endParaRPr>
            </a:p>
            <a:p>
              <a:pPr>
                <a:defRPr/>
              </a:pPr>
              <a:endParaRPr lang="en-IN" sz="2400" dirty="0">
                <a:solidFill>
                  <a:srgbClr val="FFFFFF"/>
                </a:solidFill>
                <a:cs typeface="Arial" charset="0"/>
              </a:endParaRPr>
            </a:p>
            <a:p>
              <a:pPr>
                <a:defRPr/>
              </a:pPr>
              <a:endParaRPr lang="en-US" sz="2400" dirty="0">
                <a:solidFill>
                  <a:srgbClr val="FFFFFF"/>
                </a:solidFill>
                <a:cs typeface="Arial" charset="0"/>
              </a:endParaRPr>
            </a:p>
            <a:p>
              <a:pPr>
                <a:defRPr/>
              </a:pPr>
              <a:r>
                <a:rPr lang="en-US" sz="2400" dirty="0">
                  <a:solidFill>
                    <a:srgbClr val="FFFFFF"/>
                  </a:solidFill>
                  <a:cs typeface="Arial" charset="0"/>
                </a:rPr>
                <a:t>Do not separate processor &amp; memory</a:t>
              </a:r>
              <a:endParaRPr lang="en-IN" sz="2400" dirty="0">
                <a:solidFill>
                  <a:srgbClr val="FFFFFF"/>
                </a:solidFill>
                <a:cs typeface="Arial" charset="0"/>
              </a:endParaRPr>
            </a:p>
            <a:p>
              <a:pPr>
                <a:defRPr/>
              </a:pPr>
              <a:endParaRPr lang="en-IN" sz="2400" dirty="0">
                <a:solidFill>
                  <a:srgbClr val="FFFFFF"/>
                </a:solidFill>
                <a:cs typeface="Arial" charset="0"/>
              </a:endParaRPr>
            </a:p>
            <a:p>
              <a:pPr>
                <a:defRPr/>
              </a:pPr>
              <a:r>
                <a:rPr lang="en-IN" sz="2400" dirty="0">
                  <a:solidFill>
                    <a:srgbClr val="FFFFFF"/>
                  </a:solidFill>
                  <a:cs typeface="Arial" charset="0"/>
                </a:rPr>
                <a:t>Burns only 63 </a:t>
              </a:r>
              <a:r>
                <a:rPr lang="en-IN" sz="2400" dirty="0" err="1">
                  <a:solidFill>
                    <a:srgbClr val="FFFFFF"/>
                  </a:solidFill>
                  <a:cs typeface="Arial" charset="0"/>
                </a:rPr>
                <a:t>mW</a:t>
              </a:r>
              <a:r>
                <a:rPr lang="en-IN" sz="2400" dirty="0">
                  <a:solidFill>
                    <a:srgbClr val="FFFFFF"/>
                  </a:solidFill>
                  <a:cs typeface="Arial" charset="0"/>
                </a:rPr>
                <a:t> of power to process streaming video with 30 frames per sec.</a:t>
              </a:r>
            </a:p>
            <a:p>
              <a:pPr>
                <a:defRPr/>
              </a:pPr>
              <a:endParaRPr lang="en-IN" dirty="0">
                <a:solidFill>
                  <a:srgbClr val="FFFFFF"/>
                </a:solidFill>
                <a:cs typeface="Arial" charset="0"/>
              </a:endParaRPr>
            </a:p>
          </p:txBody>
        </p:sp>
        <p:pic>
          <p:nvPicPr>
            <p:cNvPr id="524297" name="Picture 2" descr="C:\Program Files\Microsoft Office\MEDIA\CAGCAT10\j0211949.wmf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653707" y="2895600"/>
              <a:ext cx="1490293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4298" name="Picture 3" descr="C:\Program Files\Microsoft Office\MEDIA\CAGCAT10\j0212957.wmf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867400" y="2895600"/>
              <a:ext cx="1524000" cy="956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4299" name="Picture 4" descr="C:\Program Files\Microsoft Office\MEDIA\CAGCAT10\j0216724.wmf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495800" y="2667000"/>
              <a:ext cx="1219200" cy="15328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525C66-D5F2-4FD5-A3B3-F6523CE66B3E}" type="slidenum">
              <a:rPr lang="en-US" smtClean="0">
                <a:latin typeface="Arial" pitchFamily="34" charset="0"/>
                <a:cs typeface="Arial" pitchFamily="34" charset="0"/>
              </a:rPr>
              <a:pPr/>
              <a:t>33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5315" name="Rectangle 2"/>
          <p:cNvSpPr>
            <a:spLocks noChangeArrowheads="1"/>
          </p:cNvSpPr>
          <p:nvPr/>
        </p:nvSpPr>
        <p:spPr bwMode="auto">
          <a:xfrm>
            <a:off x="0" y="787400"/>
            <a:ext cx="91440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IN" sz="4400" dirty="0">
                <a:solidFill>
                  <a:srgbClr val="FFFFFF"/>
                </a:solidFill>
              </a:rPr>
              <a:t> Google </a:t>
            </a:r>
            <a:r>
              <a:rPr lang="en-IN" sz="4400" dirty="0" smtClean="0">
                <a:solidFill>
                  <a:srgbClr val="FFFFFF"/>
                </a:solidFill>
              </a:rPr>
              <a:t>and IBM Announce </a:t>
            </a:r>
          </a:p>
          <a:p>
            <a:pPr algn="ctr"/>
            <a:r>
              <a:rPr lang="en-IN" sz="4400" dirty="0" smtClean="0">
                <a:solidFill>
                  <a:srgbClr val="FFFFFF"/>
                </a:solidFill>
              </a:rPr>
              <a:t>Quantum Computers </a:t>
            </a:r>
            <a:r>
              <a:rPr lang="en-US" sz="4400" dirty="0" smtClean="0">
                <a:solidFill>
                  <a:srgbClr val="FFFFFF"/>
                </a:solidFill>
              </a:rPr>
              <a:t>(2015 - 2019)</a:t>
            </a:r>
            <a:endParaRPr lang="en-IN" sz="4400" dirty="0">
              <a:solidFill>
                <a:srgbClr val="FFFFFF"/>
              </a:solidFill>
            </a:endParaRPr>
          </a:p>
        </p:txBody>
      </p:sp>
      <p:cxnSp>
        <p:nvCxnSpPr>
          <p:cNvPr id="525316" name="Straight Connector 18"/>
          <p:cNvCxnSpPr>
            <a:cxnSpLocks noChangeShapeType="1"/>
          </p:cNvCxnSpPr>
          <p:nvPr/>
        </p:nvCxnSpPr>
        <p:spPr bwMode="auto">
          <a:xfrm>
            <a:off x="0" y="1524000"/>
            <a:ext cx="9144000" cy="0"/>
          </a:xfrm>
          <a:prstGeom prst="line">
            <a:avLst/>
          </a:prstGeom>
          <a:noFill/>
          <a:ln w="76200" algn="ctr">
            <a:solidFill>
              <a:schemeClr val="tx1"/>
            </a:solidFill>
            <a:miter lim="800000"/>
            <a:headEnd/>
            <a:tailEnd/>
          </a:ln>
        </p:spPr>
      </p:cxnSp>
      <p:graphicFrame>
        <p:nvGraphicFramePr>
          <p:cNvPr id="21" name="Diagram 20"/>
          <p:cNvGraphicFramePr/>
          <p:nvPr/>
        </p:nvGraphicFramePr>
        <p:xfrm>
          <a:off x="304800" y="1524000"/>
          <a:ext cx="8915400" cy="443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20000"/>
            <a:lumOff val="8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2190750" y="18240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2124075" y="1190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  <p:sp>
        <p:nvSpPr>
          <p:cNvPr id="2053" name="Rectangle 4"/>
          <p:cNvSpPr>
            <a:spLocks noChangeArrowheads="1"/>
          </p:cNvSpPr>
          <p:nvPr/>
        </p:nvSpPr>
        <p:spPr bwMode="auto">
          <a:xfrm>
            <a:off x="1828800" y="819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  <p:sp>
        <p:nvSpPr>
          <p:cNvPr id="2054" name="Rectangle 5"/>
          <p:cNvSpPr>
            <a:spLocks noChangeArrowheads="1"/>
          </p:cNvSpPr>
          <p:nvPr/>
        </p:nvSpPr>
        <p:spPr bwMode="auto">
          <a:xfrm>
            <a:off x="2052638" y="4048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209800" y="457200"/>
          <a:ext cx="5334000" cy="6048375"/>
        </p:xfrm>
        <a:graphic>
          <a:graphicData uri="http://schemas.openxmlformats.org/presentationml/2006/ole">
            <p:oleObj spid="_x0000_s1122306" r:id="rId3" imgW="8096309" imgH="11134806" progId="PBrush">
              <p:embed/>
            </p:oleObj>
          </a:graphicData>
        </a:graphic>
      </p:graphicFrame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2895600" y="5257800"/>
            <a:ext cx="3581400" cy="50641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800" dirty="0">
              <a:solidFill>
                <a:srgbClr val="0000FF"/>
              </a:solidFill>
            </a:endParaRPr>
          </a:p>
          <a:p>
            <a:pPr>
              <a:lnSpc>
                <a:spcPct val="70000"/>
              </a:lnSpc>
              <a:spcBef>
                <a:spcPct val="10000"/>
              </a:spcBef>
            </a:pPr>
            <a:r>
              <a:rPr lang="en-US" sz="2400" dirty="0">
                <a:solidFill>
                  <a:srgbClr val="000000"/>
                </a:solidFill>
              </a:rPr>
              <a:t>Courtesy: </a:t>
            </a:r>
            <a:r>
              <a:rPr lang="en-US" sz="2400" dirty="0" err="1">
                <a:solidFill>
                  <a:srgbClr val="000000"/>
                </a:solidFill>
              </a:rPr>
              <a:t>Satyajit</a:t>
            </a:r>
            <a:r>
              <a:rPr lang="en-US" sz="2400" dirty="0">
                <a:solidFill>
                  <a:srgbClr val="000000"/>
                </a:solidFill>
              </a:rPr>
              <a:t> Ray</a:t>
            </a:r>
          </a:p>
        </p:txBody>
      </p:sp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457200" y="228600"/>
            <a:ext cx="8077200" cy="41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60000"/>
              </a:lnSpc>
              <a:spcBef>
                <a:spcPct val="30000"/>
              </a:spcBef>
            </a:pPr>
            <a:r>
              <a:rPr lang="en-US" sz="3200" dirty="0" smtClean="0">
                <a:solidFill>
                  <a:schemeClr val="bg2"/>
                </a:solidFill>
              </a:rPr>
              <a:t>Building a Computer System ……</a:t>
            </a:r>
            <a:endParaRPr lang="en-US" sz="3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425575" y="1544638"/>
            <a:ext cx="5745163" cy="3746500"/>
            <a:chOff x="898" y="973"/>
            <a:chExt cx="3619" cy="2360"/>
          </a:xfrm>
        </p:grpSpPr>
        <p:sp>
          <p:nvSpPr>
            <p:cNvPr id="36893" name="Oval 3"/>
            <p:cNvSpPr>
              <a:spLocks noChangeArrowheads="1"/>
            </p:cNvSpPr>
            <p:nvPr/>
          </p:nvSpPr>
          <p:spPr bwMode="auto">
            <a:xfrm>
              <a:off x="898" y="973"/>
              <a:ext cx="3619" cy="2360"/>
            </a:xfrm>
            <a:prstGeom prst="ellipse">
              <a:avLst/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6894" name="Rectangle 4"/>
            <p:cNvSpPr>
              <a:spLocks noChangeArrowheads="1"/>
            </p:cNvSpPr>
            <p:nvPr/>
          </p:nvSpPr>
          <p:spPr bwMode="auto">
            <a:xfrm rot="-2578519">
              <a:off x="1035" y="1498"/>
              <a:ext cx="660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>
                  <a:solidFill>
                    <a:srgbClr val="000000"/>
                  </a:solidFill>
                </a:rPr>
                <a:t>Compiler</a:t>
              </a:r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2187575" y="1857375"/>
            <a:ext cx="4706938" cy="3122613"/>
            <a:chOff x="1378" y="1170"/>
            <a:chExt cx="2965" cy="1967"/>
          </a:xfrm>
        </p:grpSpPr>
        <p:sp>
          <p:nvSpPr>
            <p:cNvPr id="36891" name="Oval 6"/>
            <p:cNvSpPr>
              <a:spLocks noChangeArrowheads="1"/>
            </p:cNvSpPr>
            <p:nvPr/>
          </p:nvSpPr>
          <p:spPr bwMode="auto">
            <a:xfrm>
              <a:off x="1378" y="1170"/>
              <a:ext cx="2965" cy="1967"/>
            </a:xfrm>
            <a:prstGeom prst="ellipse">
              <a:avLst/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6892" name="Rectangle 7"/>
            <p:cNvSpPr>
              <a:spLocks noChangeArrowheads="1"/>
            </p:cNvSpPr>
            <p:nvPr/>
          </p:nvSpPr>
          <p:spPr bwMode="auto">
            <a:xfrm>
              <a:off x="2250" y="1249"/>
              <a:ext cx="732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>
                  <a:solidFill>
                    <a:srgbClr val="000000"/>
                  </a:solidFill>
                </a:rPr>
                <a:t>Assembler</a:t>
              </a:r>
            </a:p>
          </p:txBody>
        </p:sp>
      </p:grpSp>
      <p:sp>
        <p:nvSpPr>
          <p:cNvPr id="343048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3200" dirty="0" smtClean="0"/>
              <a:t>Computing System </a:t>
            </a:r>
            <a:r>
              <a:rPr lang="en-US" sz="3200" dirty="0"/>
              <a:t>Hierarchy</a:t>
            </a:r>
          </a:p>
        </p:txBody>
      </p: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2971800" y="2286000"/>
            <a:ext cx="3508375" cy="2311400"/>
            <a:chOff x="1872" y="1440"/>
            <a:chExt cx="2210" cy="1456"/>
          </a:xfrm>
        </p:grpSpPr>
        <p:sp>
          <p:nvSpPr>
            <p:cNvPr id="36889" name="Oval 10"/>
            <p:cNvSpPr>
              <a:spLocks noChangeArrowheads="1"/>
            </p:cNvSpPr>
            <p:nvPr/>
          </p:nvSpPr>
          <p:spPr bwMode="auto">
            <a:xfrm>
              <a:off x="1872" y="1440"/>
              <a:ext cx="2180" cy="1456"/>
            </a:xfrm>
            <a:prstGeom prst="ellipse">
              <a:avLst/>
            </a:prstGeom>
            <a:solidFill>
              <a:srgbClr val="FF99FF"/>
            </a:solidFill>
            <a:ln w="12700">
              <a:solidFill>
                <a:srgbClr val="FF99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6890" name="Text Box 11"/>
            <p:cNvSpPr txBox="1">
              <a:spLocks noChangeArrowheads="1"/>
            </p:cNvSpPr>
            <p:nvPr/>
          </p:nvSpPr>
          <p:spPr bwMode="auto">
            <a:xfrm>
              <a:off x="2112" y="1632"/>
              <a:ext cx="1970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solidFill>
                    <a:srgbClr val="000000"/>
                  </a:solidFill>
                </a:rPr>
                <a:t>Instruction Set Architecture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6202363" y="2419350"/>
            <a:ext cx="2227262" cy="641350"/>
            <a:chOff x="3907" y="1524"/>
            <a:chExt cx="1403" cy="404"/>
          </a:xfrm>
        </p:grpSpPr>
        <p:sp>
          <p:nvSpPr>
            <p:cNvPr id="36887" name="Rectangle 13"/>
            <p:cNvSpPr>
              <a:spLocks noChangeArrowheads="1"/>
            </p:cNvSpPr>
            <p:nvPr/>
          </p:nvSpPr>
          <p:spPr bwMode="auto">
            <a:xfrm>
              <a:off x="4474" y="1524"/>
              <a:ext cx="836" cy="4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>
                  <a:solidFill>
                    <a:srgbClr val="FFFFFF"/>
                  </a:solidFill>
                </a:rPr>
                <a:t>Computer </a:t>
              </a:r>
            </a:p>
            <a:p>
              <a:pPr eaLnBrk="0" hangingPunct="0"/>
              <a:r>
                <a:rPr lang="en-US">
                  <a:solidFill>
                    <a:srgbClr val="FFFFFF"/>
                  </a:solidFill>
                </a:rPr>
                <a:t>Architecture</a:t>
              </a:r>
            </a:p>
          </p:txBody>
        </p:sp>
        <p:sp>
          <p:nvSpPr>
            <p:cNvPr id="36888" name="Line 14"/>
            <p:cNvSpPr>
              <a:spLocks noChangeShapeType="1"/>
            </p:cNvSpPr>
            <p:nvPr/>
          </p:nvSpPr>
          <p:spPr bwMode="auto">
            <a:xfrm flipH="1">
              <a:off x="3907" y="1681"/>
              <a:ext cx="567" cy="19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76200" y="4495800"/>
            <a:ext cx="3903663" cy="1427163"/>
            <a:chOff x="288" y="2940"/>
            <a:chExt cx="2459" cy="899"/>
          </a:xfrm>
        </p:grpSpPr>
        <p:sp>
          <p:nvSpPr>
            <p:cNvPr id="36885" name="Rectangle 16"/>
            <p:cNvSpPr>
              <a:spLocks noChangeArrowheads="1"/>
            </p:cNvSpPr>
            <p:nvPr/>
          </p:nvSpPr>
          <p:spPr bwMode="auto">
            <a:xfrm>
              <a:off x="288" y="3397"/>
              <a:ext cx="2459" cy="4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dirty="0">
                  <a:solidFill>
                    <a:srgbClr val="FFFFFF"/>
                  </a:solidFill>
                </a:rPr>
                <a:t>Can understand symbolic </a:t>
              </a:r>
              <a:r>
                <a:rPr lang="en-US" sz="2000" dirty="0" smtClean="0">
                  <a:solidFill>
                    <a:srgbClr val="FFFFFF"/>
                  </a:solidFill>
                </a:rPr>
                <a:t>assembly </a:t>
              </a:r>
              <a:endParaRPr lang="en-US" sz="2000" dirty="0">
                <a:solidFill>
                  <a:srgbClr val="FFFFFF"/>
                </a:solidFill>
              </a:endParaRPr>
            </a:p>
            <a:p>
              <a:pPr eaLnBrk="0" hangingPunct="0"/>
              <a:r>
                <a:rPr lang="en-US" sz="2000" dirty="0">
                  <a:solidFill>
                    <a:srgbClr val="FFFFFF"/>
                  </a:solidFill>
                </a:rPr>
                <a:t>language, e.g., add </a:t>
              </a:r>
              <a:r>
                <a:rPr lang="en-US" sz="2000" i="1" dirty="0">
                  <a:solidFill>
                    <a:srgbClr val="FFFFFF"/>
                  </a:solidFill>
                </a:rPr>
                <a:t>C, A, B</a:t>
              </a:r>
              <a:r>
                <a:rPr lang="en-US" i="1" dirty="0">
                  <a:solidFill>
                    <a:srgbClr val="FFFFFF"/>
                  </a:solidFill>
                </a:rPr>
                <a:t> </a:t>
              </a:r>
            </a:p>
          </p:txBody>
        </p:sp>
        <p:sp>
          <p:nvSpPr>
            <p:cNvPr id="36886" name="Line 17"/>
            <p:cNvSpPr>
              <a:spLocks noChangeShapeType="1"/>
            </p:cNvSpPr>
            <p:nvPr/>
          </p:nvSpPr>
          <p:spPr bwMode="auto">
            <a:xfrm flipV="1">
              <a:off x="986" y="2940"/>
              <a:ext cx="1002" cy="4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0" y="838200"/>
            <a:ext cx="4876800" cy="1219200"/>
            <a:chOff x="144" y="624"/>
            <a:chExt cx="2616" cy="768"/>
          </a:xfrm>
        </p:grpSpPr>
        <p:sp>
          <p:nvSpPr>
            <p:cNvPr id="36883" name="Rectangle 19"/>
            <p:cNvSpPr>
              <a:spLocks noChangeArrowheads="1"/>
            </p:cNvSpPr>
            <p:nvPr/>
          </p:nvSpPr>
          <p:spPr bwMode="auto">
            <a:xfrm>
              <a:off x="144" y="624"/>
              <a:ext cx="2616" cy="5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2000" dirty="0">
                  <a:solidFill>
                    <a:srgbClr val="FFFFFF"/>
                  </a:solidFill>
                </a:rPr>
                <a:t>Can understand high-level language, e.g.,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2000" dirty="0">
                  <a:solidFill>
                    <a:srgbClr val="FFFFFF"/>
                  </a:solidFill>
                </a:rPr>
                <a:t>If </a:t>
              </a:r>
              <a:r>
                <a:rPr lang="en-US" sz="2000" i="1" dirty="0">
                  <a:solidFill>
                    <a:srgbClr val="FFFFFF"/>
                  </a:solidFill>
                </a:rPr>
                <a:t>X</a:t>
              </a:r>
              <a:r>
                <a:rPr lang="en-US" sz="2000" dirty="0">
                  <a:solidFill>
                    <a:srgbClr val="FFFFFF"/>
                  </a:solidFill>
                </a:rPr>
                <a:t> then </a:t>
              </a:r>
              <a:r>
                <a:rPr lang="en-US" sz="2000" i="1" dirty="0">
                  <a:solidFill>
                    <a:srgbClr val="FFFFFF"/>
                  </a:solidFill>
                </a:rPr>
                <a:t>C= A+B</a:t>
              </a:r>
              <a:r>
                <a:rPr lang="en-US" sz="2000" dirty="0">
                  <a:solidFill>
                    <a:srgbClr val="FFFFFF"/>
                  </a:solidFill>
                </a:rPr>
                <a:t>, else </a:t>
              </a:r>
              <a:r>
                <a:rPr lang="en-US" sz="2000" i="1" dirty="0">
                  <a:solidFill>
                    <a:srgbClr val="FFFFFF"/>
                  </a:solidFill>
                </a:rPr>
                <a:t>C= A-B</a:t>
              </a:r>
            </a:p>
          </p:txBody>
        </p:sp>
        <p:sp>
          <p:nvSpPr>
            <p:cNvPr id="36884" name="Line 20"/>
            <p:cNvSpPr>
              <a:spLocks noChangeShapeType="1"/>
            </p:cNvSpPr>
            <p:nvPr/>
          </p:nvSpPr>
          <p:spPr bwMode="auto">
            <a:xfrm>
              <a:off x="720" y="1104"/>
              <a:ext cx="5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3429000" y="2919413"/>
            <a:ext cx="5334000" cy="3563937"/>
            <a:chOff x="2160" y="1839"/>
            <a:chExt cx="3360" cy="2245"/>
          </a:xfrm>
        </p:grpSpPr>
        <p:sp>
          <p:nvSpPr>
            <p:cNvPr id="36877" name="Rectangle 22"/>
            <p:cNvSpPr>
              <a:spLocks noChangeArrowheads="1"/>
            </p:cNvSpPr>
            <p:nvPr/>
          </p:nvSpPr>
          <p:spPr bwMode="auto">
            <a:xfrm>
              <a:off x="2496" y="3360"/>
              <a:ext cx="2784" cy="720"/>
            </a:xfrm>
            <a:prstGeom prst="rect">
              <a:avLst/>
            </a:prstGeom>
            <a:solidFill>
              <a:srgbClr val="0066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grpSp>
          <p:nvGrpSpPr>
            <p:cNvPr id="9" name="Group 23"/>
            <p:cNvGrpSpPr>
              <a:grpSpLocks/>
            </p:cNvGrpSpPr>
            <p:nvPr/>
          </p:nvGrpSpPr>
          <p:grpSpPr bwMode="auto">
            <a:xfrm>
              <a:off x="2160" y="1839"/>
              <a:ext cx="3360" cy="2245"/>
              <a:chOff x="2160" y="1839"/>
              <a:chExt cx="3360" cy="2245"/>
            </a:xfrm>
          </p:grpSpPr>
          <p:grpSp>
            <p:nvGrpSpPr>
              <p:cNvPr id="10" name="Group 24"/>
              <p:cNvGrpSpPr>
                <a:grpSpLocks/>
              </p:cNvGrpSpPr>
              <p:nvPr/>
            </p:nvGrpSpPr>
            <p:grpSpPr bwMode="auto">
              <a:xfrm>
                <a:off x="2160" y="1839"/>
                <a:ext cx="3360" cy="2245"/>
                <a:chOff x="2160" y="1839"/>
                <a:chExt cx="3360" cy="2245"/>
              </a:xfrm>
            </p:grpSpPr>
            <p:sp>
              <p:nvSpPr>
                <p:cNvPr id="36881" name="Oval 25"/>
                <p:cNvSpPr>
                  <a:spLocks noChangeArrowheads="1"/>
                </p:cNvSpPr>
                <p:nvPr/>
              </p:nvSpPr>
              <p:spPr bwMode="auto">
                <a:xfrm>
                  <a:off x="2160" y="1839"/>
                  <a:ext cx="1632" cy="849"/>
                </a:xfrm>
                <a:prstGeom prst="ellipse">
                  <a:avLst/>
                </a:prstGeom>
                <a:solidFill>
                  <a:srgbClr val="0066FF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sz="2000">
                      <a:solidFill>
                        <a:srgbClr val="FFFFFF"/>
                      </a:solidFill>
                    </a:rPr>
                    <a:t>Bare Machine </a:t>
                  </a:r>
                </a:p>
                <a:p>
                  <a:pPr algn="ctr" eaLnBrk="0" hangingPunct="0"/>
                  <a:r>
                    <a:rPr lang="en-US" sz="2000">
                      <a:solidFill>
                        <a:srgbClr val="FFFFFF"/>
                      </a:solidFill>
                    </a:rPr>
                    <a:t>(Collection of circuits</a:t>
                  </a:r>
                  <a:r>
                    <a:rPr lang="en-US" sz="2400">
                      <a:solidFill>
                        <a:srgbClr val="FFFFFF"/>
                      </a:solidFill>
                    </a:rPr>
                    <a:t>)</a:t>
                  </a:r>
                </a:p>
              </p:txBody>
            </p:sp>
            <p:sp>
              <p:nvSpPr>
                <p:cNvPr id="36882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468" y="3334"/>
                  <a:ext cx="3052" cy="7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en-US">
                      <a:solidFill>
                        <a:srgbClr val="FFFFFF"/>
                      </a:solidFill>
                    </a:rPr>
                    <a:t>can understand only machine language – binary strings of 0’s and 1’s, (0101001100..) i.e., electrical </a:t>
                  </a:r>
                  <a:r>
                    <a:rPr lang="en-US" i="1">
                      <a:solidFill>
                        <a:srgbClr val="FFFFFF"/>
                      </a:solidFill>
                    </a:rPr>
                    <a:t>off </a:t>
                  </a:r>
                  <a:r>
                    <a:rPr lang="en-US">
                      <a:solidFill>
                        <a:srgbClr val="FFFFFF"/>
                      </a:solidFill>
                    </a:rPr>
                    <a:t>and </a:t>
                  </a:r>
                  <a:r>
                    <a:rPr lang="en-US" i="1">
                      <a:solidFill>
                        <a:srgbClr val="FFFFFF"/>
                      </a:solidFill>
                    </a:rPr>
                    <a:t>on </a:t>
                  </a:r>
                  <a:r>
                    <a:rPr lang="en-US">
                      <a:solidFill>
                        <a:srgbClr val="FFFFFF"/>
                      </a:solidFill>
                    </a:rPr>
                    <a:t>signals (Computer Organization)</a:t>
                  </a:r>
                </a:p>
              </p:txBody>
            </p:sp>
          </p:grpSp>
          <p:sp>
            <p:nvSpPr>
              <p:cNvPr id="36880" name="Line 27"/>
              <p:cNvSpPr>
                <a:spLocks noChangeShapeType="1"/>
              </p:cNvSpPr>
              <p:nvPr/>
            </p:nvSpPr>
            <p:spPr bwMode="auto">
              <a:xfrm flipH="1" flipV="1">
                <a:off x="3456" y="2592"/>
                <a:ext cx="792" cy="76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IN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6202363" y="838200"/>
            <a:ext cx="2560637" cy="1447800"/>
            <a:chOff x="3907" y="528"/>
            <a:chExt cx="1613" cy="912"/>
          </a:xfrm>
        </p:grpSpPr>
        <p:sp>
          <p:nvSpPr>
            <p:cNvPr id="36875" name="Oval 28"/>
            <p:cNvSpPr>
              <a:spLocks noChangeArrowheads="1"/>
            </p:cNvSpPr>
            <p:nvPr/>
          </p:nvSpPr>
          <p:spPr bwMode="auto">
            <a:xfrm>
              <a:off x="4248" y="528"/>
              <a:ext cx="1272" cy="91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>
                  <a:solidFill>
                    <a:srgbClr val="996600"/>
                  </a:solidFill>
                </a:rPr>
                <a:t>Application </a:t>
              </a:r>
            </a:p>
            <a:p>
              <a:pPr algn="ctr"/>
              <a:r>
                <a:rPr lang="en-US" sz="2000" b="1">
                  <a:solidFill>
                    <a:srgbClr val="996600"/>
                  </a:solidFill>
                </a:rPr>
                <a:t>software</a:t>
              </a:r>
            </a:p>
          </p:txBody>
        </p:sp>
        <p:sp>
          <p:nvSpPr>
            <p:cNvPr id="36876" name="AutoShape 31"/>
            <p:cNvSpPr>
              <a:spLocks noChangeArrowheads="1"/>
            </p:cNvSpPr>
            <p:nvPr/>
          </p:nvSpPr>
          <p:spPr bwMode="auto">
            <a:xfrm rot="-1534969">
              <a:off x="3907" y="1066"/>
              <a:ext cx="341" cy="183"/>
            </a:xfrm>
            <a:prstGeom prst="leftArrow">
              <a:avLst>
                <a:gd name="adj1" fmla="val 50000"/>
                <a:gd name="adj2" fmla="val 4658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</p:grpSp>
      <p:cxnSp>
        <p:nvCxnSpPr>
          <p:cNvPr id="32" name="Straight Arrow Connector 31"/>
          <p:cNvCxnSpPr/>
          <p:nvPr/>
        </p:nvCxnSpPr>
        <p:spPr bwMode="auto">
          <a:xfrm flipV="1">
            <a:off x="1600200" y="3581400"/>
            <a:ext cx="137160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  <a:headEnd type="arrow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28600" y="35052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s</a:t>
            </a:r>
            <a:r>
              <a:rPr lang="en-US" sz="2400" dirty="0" smtClean="0">
                <a:solidFill>
                  <a:srgbClr val="FFFFFF"/>
                </a:solidFill>
              </a:rPr>
              <a:t>emantic</a:t>
            </a:r>
            <a:r>
              <a:rPr lang="en-US" sz="2400" dirty="0" smtClean="0">
                <a:solidFill>
                  <a:schemeClr val="bg2"/>
                </a:solidFill>
              </a:rPr>
              <a:t> gap</a:t>
            </a:r>
            <a:endParaRPr lang="en-IN" sz="2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787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Hardware-Software Interface</a:t>
            </a:r>
            <a:endParaRPr lang="en-US" sz="3600" dirty="0"/>
          </a:p>
        </p:txBody>
      </p:sp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1162050" y="1835150"/>
            <a:ext cx="7143750" cy="3575050"/>
            <a:chOff x="850900" y="1454150"/>
            <a:chExt cx="7143750" cy="3575050"/>
          </a:xfrm>
        </p:grpSpPr>
        <p:sp>
          <p:nvSpPr>
            <p:cNvPr id="35845" name="Rectangle 3"/>
            <p:cNvSpPr>
              <a:spLocks noChangeArrowheads="1"/>
            </p:cNvSpPr>
            <p:nvPr/>
          </p:nvSpPr>
          <p:spPr bwMode="auto">
            <a:xfrm>
              <a:off x="1301750" y="2825750"/>
              <a:ext cx="6692900" cy="444500"/>
            </a:xfrm>
            <a:prstGeom prst="rect">
              <a:avLst/>
            </a:prstGeom>
            <a:pattFill prst="horzBrick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846" name="Oval 4"/>
            <p:cNvSpPr>
              <a:spLocks noChangeArrowheads="1"/>
            </p:cNvSpPr>
            <p:nvPr/>
          </p:nvSpPr>
          <p:spPr bwMode="auto">
            <a:xfrm>
              <a:off x="3740150" y="1454150"/>
              <a:ext cx="368300" cy="292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847" name="Line 5"/>
            <p:cNvSpPr>
              <a:spLocks noChangeShapeType="1"/>
            </p:cNvSpPr>
            <p:nvPr/>
          </p:nvSpPr>
          <p:spPr bwMode="auto">
            <a:xfrm flipH="1">
              <a:off x="3886200" y="1752600"/>
              <a:ext cx="762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48" name="Line 6"/>
            <p:cNvSpPr>
              <a:spLocks noChangeShapeType="1"/>
            </p:cNvSpPr>
            <p:nvPr/>
          </p:nvSpPr>
          <p:spPr bwMode="auto">
            <a:xfrm>
              <a:off x="3886200" y="2362200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49" name="Line 7"/>
            <p:cNvSpPr>
              <a:spLocks noChangeShapeType="1"/>
            </p:cNvSpPr>
            <p:nvPr/>
          </p:nvSpPr>
          <p:spPr bwMode="auto">
            <a:xfrm>
              <a:off x="4114800" y="2362200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50" name="Line 8"/>
            <p:cNvSpPr>
              <a:spLocks noChangeShapeType="1"/>
            </p:cNvSpPr>
            <p:nvPr/>
          </p:nvSpPr>
          <p:spPr bwMode="auto">
            <a:xfrm>
              <a:off x="4114800" y="2667000"/>
              <a:ext cx="76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51" name="Line 9"/>
            <p:cNvSpPr>
              <a:spLocks noChangeShapeType="1"/>
            </p:cNvSpPr>
            <p:nvPr/>
          </p:nvSpPr>
          <p:spPr bwMode="auto">
            <a:xfrm flipH="1">
              <a:off x="3733800" y="2362200"/>
              <a:ext cx="1524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52" name="Line 10"/>
            <p:cNvSpPr>
              <a:spLocks noChangeShapeType="1"/>
            </p:cNvSpPr>
            <p:nvPr/>
          </p:nvSpPr>
          <p:spPr bwMode="auto">
            <a:xfrm flipH="1">
              <a:off x="3505200" y="27432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53" name="Line 11"/>
            <p:cNvSpPr>
              <a:spLocks noChangeShapeType="1"/>
            </p:cNvSpPr>
            <p:nvPr/>
          </p:nvSpPr>
          <p:spPr bwMode="auto">
            <a:xfrm>
              <a:off x="3962400" y="19812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54" name="Line 12"/>
            <p:cNvSpPr>
              <a:spLocks noChangeShapeType="1"/>
            </p:cNvSpPr>
            <p:nvPr/>
          </p:nvSpPr>
          <p:spPr bwMode="auto">
            <a:xfrm flipV="1">
              <a:off x="4191000" y="1981200"/>
              <a:ext cx="152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55" name="Line 13"/>
            <p:cNvSpPr>
              <a:spLocks noChangeShapeType="1"/>
            </p:cNvSpPr>
            <p:nvPr/>
          </p:nvSpPr>
          <p:spPr bwMode="auto">
            <a:xfrm>
              <a:off x="3886200" y="1905000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56" name="Line 14"/>
            <p:cNvSpPr>
              <a:spLocks noChangeShapeType="1"/>
            </p:cNvSpPr>
            <p:nvPr/>
          </p:nvSpPr>
          <p:spPr bwMode="auto">
            <a:xfrm flipV="1">
              <a:off x="4114800" y="1752600"/>
              <a:ext cx="152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57" name="Oval 15"/>
            <p:cNvSpPr>
              <a:spLocks noChangeArrowheads="1"/>
            </p:cNvSpPr>
            <p:nvPr/>
          </p:nvSpPr>
          <p:spPr bwMode="auto">
            <a:xfrm>
              <a:off x="5111750" y="1530350"/>
              <a:ext cx="368300" cy="292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858" name="Line 16"/>
            <p:cNvSpPr>
              <a:spLocks noChangeShapeType="1"/>
            </p:cNvSpPr>
            <p:nvPr/>
          </p:nvSpPr>
          <p:spPr bwMode="auto">
            <a:xfrm>
              <a:off x="5334000" y="1828800"/>
              <a:ext cx="7620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59" name="Line 17"/>
            <p:cNvSpPr>
              <a:spLocks noChangeShapeType="1"/>
            </p:cNvSpPr>
            <p:nvPr/>
          </p:nvSpPr>
          <p:spPr bwMode="auto">
            <a:xfrm flipH="1">
              <a:off x="5105400" y="2438400"/>
              <a:ext cx="3048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60" name="Line 18"/>
            <p:cNvSpPr>
              <a:spLocks noChangeShapeType="1"/>
            </p:cNvSpPr>
            <p:nvPr/>
          </p:nvSpPr>
          <p:spPr bwMode="auto">
            <a:xfrm>
              <a:off x="5105400" y="2667000"/>
              <a:ext cx="1524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61" name="Line 19"/>
            <p:cNvSpPr>
              <a:spLocks noChangeShapeType="1"/>
            </p:cNvSpPr>
            <p:nvPr/>
          </p:nvSpPr>
          <p:spPr bwMode="auto">
            <a:xfrm>
              <a:off x="5410200" y="2438400"/>
              <a:ext cx="3048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62" name="Line 20"/>
            <p:cNvSpPr>
              <a:spLocks noChangeShapeType="1"/>
            </p:cNvSpPr>
            <p:nvPr/>
          </p:nvSpPr>
          <p:spPr bwMode="auto">
            <a:xfrm flipV="1">
              <a:off x="5715000" y="25146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63" name="Line 21"/>
            <p:cNvSpPr>
              <a:spLocks noChangeShapeType="1"/>
            </p:cNvSpPr>
            <p:nvPr/>
          </p:nvSpPr>
          <p:spPr bwMode="auto">
            <a:xfrm>
              <a:off x="5943600" y="2514600"/>
              <a:ext cx="762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64" name="Line 22"/>
            <p:cNvSpPr>
              <a:spLocks noChangeShapeType="1"/>
            </p:cNvSpPr>
            <p:nvPr/>
          </p:nvSpPr>
          <p:spPr bwMode="auto">
            <a:xfrm flipH="1">
              <a:off x="5181600" y="2057400"/>
              <a:ext cx="1524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65" name="Line 23"/>
            <p:cNvSpPr>
              <a:spLocks noChangeShapeType="1"/>
            </p:cNvSpPr>
            <p:nvPr/>
          </p:nvSpPr>
          <p:spPr bwMode="auto">
            <a:xfrm flipH="1" flipV="1">
              <a:off x="4953000" y="2209800"/>
              <a:ext cx="2286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66" name="Line 24"/>
            <p:cNvSpPr>
              <a:spLocks noChangeShapeType="1"/>
            </p:cNvSpPr>
            <p:nvPr/>
          </p:nvSpPr>
          <p:spPr bwMode="auto">
            <a:xfrm flipH="1">
              <a:off x="5029200" y="1981200"/>
              <a:ext cx="304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67" name="Line 25"/>
            <p:cNvSpPr>
              <a:spLocks noChangeShapeType="1"/>
            </p:cNvSpPr>
            <p:nvPr/>
          </p:nvSpPr>
          <p:spPr bwMode="auto">
            <a:xfrm flipH="1" flipV="1">
              <a:off x="4800600" y="18288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68" name="Line 26"/>
            <p:cNvSpPr>
              <a:spLocks noChangeShapeType="1"/>
            </p:cNvSpPr>
            <p:nvPr/>
          </p:nvSpPr>
          <p:spPr bwMode="auto">
            <a:xfrm flipV="1">
              <a:off x="5181600" y="1676400"/>
              <a:ext cx="762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69" name="Line 27"/>
            <p:cNvSpPr>
              <a:spLocks noChangeShapeType="1"/>
            </p:cNvSpPr>
            <p:nvPr/>
          </p:nvSpPr>
          <p:spPr bwMode="auto">
            <a:xfrm flipH="1" flipV="1">
              <a:off x="3886200" y="1600200"/>
              <a:ext cx="152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70" name="Oval 28"/>
            <p:cNvSpPr>
              <a:spLocks noChangeArrowheads="1"/>
            </p:cNvSpPr>
            <p:nvPr/>
          </p:nvSpPr>
          <p:spPr bwMode="auto">
            <a:xfrm>
              <a:off x="4216400" y="3378200"/>
              <a:ext cx="635000" cy="48260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871" name="Line 29"/>
            <p:cNvSpPr>
              <a:spLocks noChangeShapeType="1"/>
            </p:cNvSpPr>
            <p:nvPr/>
          </p:nvSpPr>
          <p:spPr bwMode="auto">
            <a:xfrm flipV="1">
              <a:off x="4419600" y="3657600"/>
              <a:ext cx="76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72" name="Line 30"/>
            <p:cNvSpPr>
              <a:spLocks noChangeShapeType="1"/>
            </p:cNvSpPr>
            <p:nvPr/>
          </p:nvSpPr>
          <p:spPr bwMode="auto">
            <a:xfrm>
              <a:off x="4495800" y="3657600"/>
              <a:ext cx="762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73" name="Line 31"/>
            <p:cNvSpPr>
              <a:spLocks noChangeShapeType="1"/>
            </p:cNvSpPr>
            <p:nvPr/>
          </p:nvSpPr>
          <p:spPr bwMode="auto">
            <a:xfrm>
              <a:off x="4572000" y="3657600"/>
              <a:ext cx="76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74" name="Line 32"/>
            <p:cNvSpPr>
              <a:spLocks noChangeShapeType="1"/>
            </p:cNvSpPr>
            <p:nvPr/>
          </p:nvSpPr>
          <p:spPr bwMode="auto">
            <a:xfrm>
              <a:off x="4572000" y="3505200"/>
              <a:ext cx="1524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75" name="Line 33"/>
            <p:cNvSpPr>
              <a:spLocks noChangeShapeType="1"/>
            </p:cNvSpPr>
            <p:nvPr/>
          </p:nvSpPr>
          <p:spPr bwMode="auto">
            <a:xfrm flipH="1">
              <a:off x="4343400" y="3505200"/>
              <a:ext cx="762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76" name="Line 34"/>
            <p:cNvSpPr>
              <a:spLocks noChangeShapeType="1"/>
            </p:cNvSpPr>
            <p:nvPr/>
          </p:nvSpPr>
          <p:spPr bwMode="auto">
            <a:xfrm flipV="1">
              <a:off x="3886200" y="4953000"/>
              <a:ext cx="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77" name="Line 35"/>
            <p:cNvSpPr>
              <a:spLocks noChangeShapeType="1"/>
            </p:cNvSpPr>
            <p:nvPr/>
          </p:nvSpPr>
          <p:spPr bwMode="auto">
            <a:xfrm>
              <a:off x="4572000" y="3886200"/>
              <a:ext cx="0" cy="6096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78" name="Line 36"/>
            <p:cNvSpPr>
              <a:spLocks noChangeShapeType="1"/>
            </p:cNvSpPr>
            <p:nvPr/>
          </p:nvSpPr>
          <p:spPr bwMode="auto">
            <a:xfrm>
              <a:off x="4572000" y="4495800"/>
              <a:ext cx="3810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79" name="Line 37"/>
            <p:cNvSpPr>
              <a:spLocks noChangeShapeType="1"/>
            </p:cNvSpPr>
            <p:nvPr/>
          </p:nvSpPr>
          <p:spPr bwMode="auto">
            <a:xfrm>
              <a:off x="4953000" y="4495800"/>
              <a:ext cx="152400" cy="457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80" name="Line 38"/>
            <p:cNvSpPr>
              <a:spLocks noChangeShapeType="1"/>
            </p:cNvSpPr>
            <p:nvPr/>
          </p:nvSpPr>
          <p:spPr bwMode="auto">
            <a:xfrm flipV="1">
              <a:off x="5105400" y="4876800"/>
              <a:ext cx="76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81" name="Line 39"/>
            <p:cNvSpPr>
              <a:spLocks noChangeShapeType="1"/>
            </p:cNvSpPr>
            <p:nvPr/>
          </p:nvSpPr>
          <p:spPr bwMode="auto">
            <a:xfrm flipH="1">
              <a:off x="4191000" y="4495800"/>
              <a:ext cx="3810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82" name="Line 40"/>
            <p:cNvSpPr>
              <a:spLocks noChangeShapeType="1"/>
            </p:cNvSpPr>
            <p:nvPr/>
          </p:nvSpPr>
          <p:spPr bwMode="auto">
            <a:xfrm flipH="1">
              <a:off x="4038600" y="4572000"/>
              <a:ext cx="152400" cy="457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83" name="Line 41"/>
            <p:cNvSpPr>
              <a:spLocks noChangeShapeType="1"/>
            </p:cNvSpPr>
            <p:nvPr/>
          </p:nvSpPr>
          <p:spPr bwMode="auto">
            <a:xfrm flipH="1">
              <a:off x="3886200" y="5029200"/>
              <a:ext cx="1524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84" name="Line 42"/>
            <p:cNvSpPr>
              <a:spLocks noChangeShapeType="1"/>
            </p:cNvSpPr>
            <p:nvPr/>
          </p:nvSpPr>
          <p:spPr bwMode="auto">
            <a:xfrm>
              <a:off x="4572000" y="3886200"/>
              <a:ext cx="5334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85" name="Line 43"/>
            <p:cNvSpPr>
              <a:spLocks noChangeShapeType="1"/>
            </p:cNvSpPr>
            <p:nvPr/>
          </p:nvSpPr>
          <p:spPr bwMode="auto">
            <a:xfrm flipV="1">
              <a:off x="5105400" y="3276600"/>
              <a:ext cx="381000" cy="685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86" name="Line 44"/>
            <p:cNvSpPr>
              <a:spLocks noChangeShapeType="1"/>
            </p:cNvSpPr>
            <p:nvPr/>
          </p:nvSpPr>
          <p:spPr bwMode="auto">
            <a:xfrm>
              <a:off x="5486400" y="3276600"/>
              <a:ext cx="2286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87" name="Line 45"/>
            <p:cNvSpPr>
              <a:spLocks noChangeShapeType="1"/>
            </p:cNvSpPr>
            <p:nvPr/>
          </p:nvSpPr>
          <p:spPr bwMode="auto">
            <a:xfrm flipH="1">
              <a:off x="4114800" y="3962400"/>
              <a:ext cx="457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88" name="Line 46"/>
            <p:cNvSpPr>
              <a:spLocks noChangeShapeType="1"/>
            </p:cNvSpPr>
            <p:nvPr/>
          </p:nvSpPr>
          <p:spPr bwMode="auto">
            <a:xfrm flipH="1" flipV="1">
              <a:off x="3581400" y="3276600"/>
              <a:ext cx="533400" cy="7620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889" name="Line 47"/>
            <p:cNvSpPr>
              <a:spLocks noChangeShapeType="1"/>
            </p:cNvSpPr>
            <p:nvPr/>
          </p:nvSpPr>
          <p:spPr bwMode="auto">
            <a:xfrm flipH="1">
              <a:off x="3352800" y="3276600"/>
              <a:ext cx="2286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 useBgFill="1">
          <p:nvSpPr>
            <p:cNvPr id="35890" name="Rectangle 48"/>
            <p:cNvSpPr>
              <a:spLocks noChangeArrowheads="1"/>
            </p:cNvSpPr>
            <p:nvPr/>
          </p:nvSpPr>
          <p:spPr bwMode="auto">
            <a:xfrm>
              <a:off x="2736850" y="2895600"/>
              <a:ext cx="3889911" cy="306109"/>
            </a:xfrm>
            <a:prstGeom prst="rect">
              <a:avLst/>
            </a:prstGeom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92000"/>
                </a:lnSpc>
              </a:pPr>
              <a:r>
                <a:rPr lang="en-US" b="1" dirty="0">
                  <a:solidFill>
                    <a:srgbClr val="FFFFFF"/>
                  </a:solidFill>
                  <a:latin typeface="Arial" pitchFamily="34" charset="0"/>
                </a:rPr>
                <a:t>  Instruction Set Architecture (ISA)</a:t>
              </a:r>
            </a:p>
          </p:txBody>
        </p:sp>
        <p:sp>
          <p:nvSpPr>
            <p:cNvPr id="35891" name="Rectangle 49"/>
            <p:cNvSpPr>
              <a:spLocks noChangeArrowheads="1"/>
            </p:cNvSpPr>
            <p:nvPr/>
          </p:nvSpPr>
          <p:spPr bwMode="auto">
            <a:xfrm>
              <a:off x="850900" y="2006600"/>
              <a:ext cx="1066800" cy="2841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b="1">
                  <a:solidFill>
                    <a:srgbClr val="FFFFFF"/>
                  </a:solidFill>
                  <a:latin typeface="Arial" pitchFamily="34" charset="0"/>
                </a:rPr>
                <a:t>software</a:t>
              </a:r>
            </a:p>
          </p:txBody>
        </p:sp>
        <p:sp>
          <p:nvSpPr>
            <p:cNvPr id="35892" name="Rectangle 50"/>
            <p:cNvSpPr>
              <a:spLocks noChangeArrowheads="1"/>
            </p:cNvSpPr>
            <p:nvPr/>
          </p:nvSpPr>
          <p:spPr bwMode="auto">
            <a:xfrm>
              <a:off x="850900" y="3911600"/>
              <a:ext cx="1143000" cy="2841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b="1">
                  <a:solidFill>
                    <a:srgbClr val="FFFFFF"/>
                  </a:solidFill>
                  <a:latin typeface="Arial" pitchFamily="34" charset="0"/>
                </a:rPr>
                <a:t>hardware</a:t>
              </a:r>
            </a:p>
          </p:txBody>
        </p:sp>
      </p:grpSp>
      <p:sp>
        <p:nvSpPr>
          <p:cNvPr id="35844" name="TextBox 50"/>
          <p:cNvSpPr txBox="1">
            <a:spLocks noChangeArrowheads="1"/>
          </p:cNvSpPr>
          <p:nvPr/>
        </p:nvSpPr>
        <p:spPr bwMode="auto">
          <a:xfrm>
            <a:off x="3810000" y="6248400"/>
            <a:ext cx="5334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		Courtesy:  Patterson and Hennessy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66800" y="5486400"/>
            <a:ext cx="723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ISA: Collective attributes of the machine-language instruction set</a:t>
            </a:r>
            <a:endParaRPr lang="en-IN" sz="2400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192213" y="1828800"/>
            <a:ext cx="7239000" cy="4876800"/>
            <a:chOff x="751" y="1152"/>
            <a:chExt cx="4560" cy="3072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751" y="1152"/>
              <a:ext cx="4560" cy="3072"/>
              <a:chOff x="808" y="975"/>
              <a:chExt cx="3619" cy="2360"/>
            </a:xfrm>
          </p:grpSpPr>
          <p:sp>
            <p:nvSpPr>
              <p:cNvPr id="38925" name="Oval 3"/>
              <p:cNvSpPr>
                <a:spLocks noChangeArrowheads="1"/>
              </p:cNvSpPr>
              <p:nvPr/>
            </p:nvSpPr>
            <p:spPr bwMode="auto">
              <a:xfrm>
                <a:off x="808" y="975"/>
                <a:ext cx="3619" cy="2360"/>
              </a:xfrm>
              <a:prstGeom prst="ellipse">
                <a:avLst/>
              </a:prstGeom>
              <a:solidFill>
                <a:srgbClr val="99FF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>
                  <a:solidFill>
                    <a:srgbClr val="FFFFFF"/>
                  </a:solidFill>
                </a:endParaRPr>
              </a:p>
            </p:txBody>
          </p:sp>
          <p:sp>
            <p:nvSpPr>
              <p:cNvPr id="38926" name="Rectangle 4"/>
              <p:cNvSpPr>
                <a:spLocks noChangeArrowheads="1"/>
              </p:cNvSpPr>
              <p:nvPr/>
            </p:nvSpPr>
            <p:spPr bwMode="auto">
              <a:xfrm rot="-2578519">
                <a:off x="1094" y="1709"/>
                <a:ext cx="92" cy="1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8924" name="Rectangle 13"/>
            <p:cNvSpPr>
              <a:spLocks noChangeArrowheads="1"/>
            </p:cNvSpPr>
            <p:nvPr/>
          </p:nvSpPr>
          <p:spPr bwMode="auto">
            <a:xfrm rot="-1517172">
              <a:off x="993" y="1554"/>
              <a:ext cx="16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solidFill>
                    <a:srgbClr val="000000"/>
                  </a:solidFill>
                </a:rPr>
                <a:t>CPU, RAM, Control, I/O</a:t>
              </a:r>
            </a:p>
          </p:txBody>
        </p:sp>
      </p:grpSp>
      <p:grpSp>
        <p:nvGrpSpPr>
          <p:cNvPr id="4" name="Group 5"/>
          <p:cNvGrpSpPr>
            <a:grpSpLocks/>
          </p:cNvGrpSpPr>
          <p:nvPr/>
        </p:nvGrpSpPr>
        <p:grpSpPr bwMode="auto">
          <a:xfrm rot="634549">
            <a:off x="2282825" y="2398713"/>
            <a:ext cx="5986463" cy="3703637"/>
            <a:chOff x="1378" y="1170"/>
            <a:chExt cx="2965" cy="1967"/>
          </a:xfrm>
        </p:grpSpPr>
        <p:sp>
          <p:nvSpPr>
            <p:cNvPr id="38921" name="Oval 6"/>
            <p:cNvSpPr>
              <a:spLocks noChangeArrowheads="1"/>
            </p:cNvSpPr>
            <p:nvPr/>
          </p:nvSpPr>
          <p:spPr bwMode="auto">
            <a:xfrm>
              <a:off x="1378" y="1170"/>
              <a:ext cx="2965" cy="1967"/>
            </a:xfrm>
            <a:prstGeom prst="ellipse">
              <a:avLst/>
            </a:prstGeom>
            <a:solidFill>
              <a:srgbClr val="FF993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8922" name="Rectangle 7"/>
            <p:cNvSpPr>
              <a:spLocks noChangeArrowheads="1"/>
            </p:cNvSpPr>
            <p:nvPr/>
          </p:nvSpPr>
          <p:spPr bwMode="auto">
            <a:xfrm>
              <a:off x="2247" y="1248"/>
              <a:ext cx="1623" cy="34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solidFill>
                    <a:srgbClr val="000000"/>
                  </a:solidFill>
                </a:rPr>
                <a:t>Flip-flops (memory), Registers, </a:t>
              </a:r>
            </a:p>
            <a:p>
              <a:pPr eaLnBrk="0" hangingPunct="0"/>
              <a:r>
                <a:rPr lang="en-US" b="1">
                  <a:solidFill>
                    <a:srgbClr val="000000"/>
                  </a:solidFill>
                </a:rPr>
                <a:t>Logic circuits</a:t>
              </a:r>
            </a:p>
          </p:txBody>
        </p:sp>
      </p:grpSp>
      <p:sp>
        <p:nvSpPr>
          <p:cNvPr id="345096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381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/>
              <a:t>Hardware Hierarchy</a:t>
            </a:r>
          </a:p>
        </p:txBody>
      </p: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2667000" y="3195638"/>
            <a:ext cx="3914775" cy="2216150"/>
            <a:chOff x="1872" y="1440"/>
            <a:chExt cx="2210" cy="1456"/>
          </a:xfrm>
        </p:grpSpPr>
        <p:sp>
          <p:nvSpPr>
            <p:cNvPr id="38919" name="Oval 10"/>
            <p:cNvSpPr>
              <a:spLocks noChangeArrowheads="1"/>
            </p:cNvSpPr>
            <p:nvPr/>
          </p:nvSpPr>
          <p:spPr bwMode="auto">
            <a:xfrm>
              <a:off x="1872" y="1440"/>
              <a:ext cx="2180" cy="1456"/>
            </a:xfrm>
            <a:prstGeom prst="ellipse">
              <a:avLst/>
            </a:prstGeom>
            <a:solidFill>
              <a:srgbClr val="FF99FF"/>
            </a:solidFill>
            <a:ln w="12700">
              <a:solidFill>
                <a:srgbClr val="FF99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8920" name="Text Box 11"/>
            <p:cNvSpPr txBox="1">
              <a:spLocks noChangeArrowheads="1"/>
            </p:cNvSpPr>
            <p:nvPr/>
          </p:nvSpPr>
          <p:spPr bwMode="auto">
            <a:xfrm>
              <a:off x="2112" y="1632"/>
              <a:ext cx="1970" cy="24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</a:rPr>
                <a:t>Logic gates – AND, OR, NAND</a:t>
              </a:r>
            </a:p>
          </p:txBody>
        </p:sp>
      </p:grpSp>
      <p:sp>
        <p:nvSpPr>
          <p:cNvPr id="345100" name="Oval 12"/>
          <p:cNvSpPr>
            <a:spLocks noChangeArrowheads="1"/>
          </p:cNvSpPr>
          <p:nvPr/>
        </p:nvSpPr>
        <p:spPr bwMode="auto">
          <a:xfrm>
            <a:off x="3255963" y="3806825"/>
            <a:ext cx="2763837" cy="1293813"/>
          </a:xfrm>
          <a:prstGeom prst="ellipse">
            <a:avLst/>
          </a:prstGeom>
          <a:solidFill>
            <a:srgbClr val="0066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000">
                <a:solidFill>
                  <a:srgbClr val="FFFFFF"/>
                </a:solidFill>
              </a:rPr>
              <a:t>Transistors</a:t>
            </a:r>
          </a:p>
          <a:p>
            <a:pPr algn="ctr" eaLnBrk="0" hangingPunct="0"/>
            <a:r>
              <a:rPr lang="en-US" sz="2000">
                <a:solidFill>
                  <a:srgbClr val="FFFFFF"/>
                </a:solidFill>
              </a:rPr>
              <a:t>(Semiconductor switches</a:t>
            </a:r>
            <a:r>
              <a:rPr lang="en-US" sz="2400">
                <a:solidFill>
                  <a:srgbClr val="FFFFFF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5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100" grpId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000000"/>
                </a:solidFill>
                <a:effectLst/>
              </a:rPr>
              <a:t>How a program is executed by a computer</a:t>
            </a:r>
          </a:p>
        </p:txBody>
      </p:sp>
      <p:sp>
        <p:nvSpPr>
          <p:cNvPr id="13318" name="Text Box 3"/>
          <p:cNvSpPr txBox="1">
            <a:spLocks noChangeArrowheads="1"/>
          </p:cNvSpPr>
          <p:nvPr/>
        </p:nvSpPr>
        <p:spPr bwMode="auto">
          <a:xfrm>
            <a:off x="152400" y="2362200"/>
            <a:ext cx="2727029" cy="280076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000" i="1" dirty="0">
                <a:solidFill>
                  <a:srgbClr val="000000"/>
                </a:solidFill>
                <a:latin typeface="Arial" pitchFamily="34" charset="0"/>
              </a:rPr>
              <a:t>Application software,</a:t>
            </a:r>
          </a:p>
          <a:p>
            <a:r>
              <a:rPr lang="en-US" altLang="en-US" sz="2000" i="1" dirty="0">
                <a:solidFill>
                  <a:srgbClr val="000000"/>
                </a:solidFill>
                <a:latin typeface="Arial" pitchFamily="34" charset="0"/>
              </a:rPr>
              <a:t>a program in C:</a:t>
            </a:r>
          </a:p>
          <a:p>
            <a:endParaRPr lang="en-US" altLang="en-US" sz="2000" dirty="0">
              <a:solidFill>
                <a:srgbClr val="000000"/>
              </a:solidFill>
              <a:latin typeface="Arial" pitchFamily="34" charset="0"/>
            </a:endParaRPr>
          </a:p>
          <a:p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swap (</a:t>
            </a:r>
            <a:r>
              <a:rPr lang="en-US" altLang="en-US" sz="2000" dirty="0" err="1">
                <a:solidFill>
                  <a:srgbClr val="000000"/>
                </a:solidFill>
                <a:latin typeface="Arial" pitchFamily="34" charset="0"/>
              </a:rPr>
              <a:t>int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  v[ ], </a:t>
            </a:r>
            <a:r>
              <a:rPr lang="en-US" altLang="en-US" sz="2000" dirty="0" err="1">
                <a:solidFill>
                  <a:srgbClr val="000000"/>
                </a:solidFill>
                <a:latin typeface="Arial" pitchFamily="34" charset="0"/>
              </a:rPr>
              <a:t>int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  k)</a:t>
            </a:r>
          </a:p>
          <a:p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{</a:t>
            </a:r>
            <a:r>
              <a:rPr lang="en-US" altLang="en-US" sz="2000" dirty="0" err="1">
                <a:solidFill>
                  <a:srgbClr val="000000"/>
                </a:solidFill>
                <a:latin typeface="Arial" pitchFamily="34" charset="0"/>
              </a:rPr>
              <a:t>int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  temp;</a:t>
            </a:r>
          </a:p>
          <a:p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	temp = v[k];</a:t>
            </a:r>
          </a:p>
          <a:p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	v[k] = v[k+1];</a:t>
            </a:r>
          </a:p>
          <a:p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	v[k+1] = temp;</a:t>
            </a:r>
          </a:p>
          <a:p>
            <a:r>
              <a:rPr lang="en-US" altLang="en-US" sz="1600" dirty="0">
                <a:solidFill>
                  <a:srgbClr val="000000"/>
                </a:solidFill>
                <a:latin typeface="Arial" pitchFamily="34" charset="0"/>
              </a:rPr>
              <a:t>}</a:t>
            </a:r>
          </a:p>
        </p:txBody>
      </p:sp>
      <p:sp>
        <p:nvSpPr>
          <p:cNvPr id="13319" name="Text Box 6"/>
          <p:cNvSpPr txBox="1">
            <a:spLocks noChangeArrowheads="1"/>
          </p:cNvSpPr>
          <p:nvPr/>
        </p:nvSpPr>
        <p:spPr bwMode="auto">
          <a:xfrm>
            <a:off x="6781800" y="1905000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en-US" sz="16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3321" name="AutoShape 8"/>
          <p:cNvSpPr>
            <a:spLocks noChangeArrowheads="1"/>
          </p:cNvSpPr>
          <p:nvPr/>
        </p:nvSpPr>
        <p:spPr bwMode="auto">
          <a:xfrm>
            <a:off x="1295400" y="1447800"/>
            <a:ext cx="2133600" cy="762000"/>
          </a:xfrm>
          <a:prstGeom prst="rightArrow">
            <a:avLst>
              <a:gd name="adj1" fmla="val 50000"/>
              <a:gd name="adj2" fmla="val 54167"/>
            </a:avLst>
          </a:prstGeom>
          <a:solidFill>
            <a:srgbClr val="FB684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  <a:latin typeface="Arial" pitchFamily="34" charset="0"/>
              </a:rPr>
              <a:t>Compiler</a:t>
            </a:r>
          </a:p>
        </p:txBody>
      </p:sp>
      <p:sp>
        <p:nvSpPr>
          <p:cNvPr id="13322" name="AutoShape 11"/>
          <p:cNvSpPr>
            <a:spLocks noChangeArrowheads="1"/>
          </p:cNvSpPr>
          <p:nvPr/>
        </p:nvSpPr>
        <p:spPr bwMode="auto">
          <a:xfrm>
            <a:off x="5410200" y="1447800"/>
            <a:ext cx="1981200" cy="685800"/>
          </a:xfrm>
          <a:prstGeom prst="rightArrow">
            <a:avLst>
              <a:gd name="adj1" fmla="val 50000"/>
              <a:gd name="adj2" fmla="val 54167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  <a:latin typeface="Arial" pitchFamily="34" charset="0"/>
              </a:rPr>
              <a:t>Assembler</a:t>
            </a:r>
          </a:p>
        </p:txBody>
      </p:sp>
      <p:sp>
        <p:nvSpPr>
          <p:cNvPr id="13329" name="Text Box 22"/>
          <p:cNvSpPr txBox="1">
            <a:spLocks noChangeArrowheads="1"/>
          </p:cNvSpPr>
          <p:nvPr/>
        </p:nvSpPr>
        <p:spPr bwMode="auto">
          <a:xfrm>
            <a:off x="3276600" y="5257800"/>
            <a:ext cx="2178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FFFFFF"/>
                </a:solidFill>
                <a:latin typeface="Arial" pitchFamily="34" charset="0"/>
              </a:rPr>
              <a:t>See pages 122-123</a:t>
            </a:r>
          </a:p>
        </p:txBody>
      </p:sp>
      <p:sp>
        <p:nvSpPr>
          <p:cNvPr id="13330" name="Text Box 5"/>
          <p:cNvSpPr txBox="1">
            <a:spLocks noChangeArrowheads="1"/>
          </p:cNvSpPr>
          <p:nvPr/>
        </p:nvSpPr>
        <p:spPr bwMode="auto">
          <a:xfrm>
            <a:off x="2743200" y="2524304"/>
            <a:ext cx="4038599" cy="3724096"/>
          </a:xfrm>
          <a:prstGeom prst="rect">
            <a:avLst/>
          </a:prstGeom>
          <a:solidFill>
            <a:srgbClr val="FB684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000" i="1" dirty="0">
                <a:latin typeface="Arial" pitchFamily="34" charset="0"/>
              </a:rPr>
              <a:t>C</a:t>
            </a:r>
            <a:r>
              <a:rPr lang="en-US" altLang="en-US" sz="2000" i="1" dirty="0" smtClean="0">
                <a:latin typeface="Arial" pitchFamily="34" charset="0"/>
              </a:rPr>
              <a:t>ompiler translates it to </a:t>
            </a:r>
            <a:endParaRPr lang="en-US" altLang="en-US" sz="2000" i="1" dirty="0">
              <a:latin typeface="Arial" pitchFamily="34" charset="0"/>
            </a:endParaRPr>
          </a:p>
          <a:p>
            <a:r>
              <a:rPr lang="en-US" altLang="en-US" sz="2000" i="1" dirty="0">
                <a:latin typeface="Arial" pitchFamily="34" charset="0"/>
              </a:rPr>
              <a:t>assembly language </a:t>
            </a:r>
            <a:r>
              <a:rPr lang="en-US" altLang="en-US" sz="2000" i="1" dirty="0" smtClean="0">
                <a:latin typeface="Arial" pitchFamily="34" charset="0"/>
              </a:rPr>
              <a:t>program</a:t>
            </a:r>
          </a:p>
          <a:p>
            <a:r>
              <a:rPr lang="en-US" altLang="en-US" sz="2000" i="1" dirty="0" smtClean="0">
                <a:latin typeface="Arial" pitchFamily="34" charset="0"/>
              </a:rPr>
              <a:t>of the target machine</a:t>
            </a:r>
            <a:endParaRPr lang="en-US" altLang="en-US" sz="2000" i="1" dirty="0">
              <a:latin typeface="Arial" pitchFamily="34" charset="0"/>
            </a:endParaRPr>
          </a:p>
          <a:p>
            <a:endParaRPr lang="en-US" altLang="en-US" sz="1600" b="1" i="1" dirty="0">
              <a:solidFill>
                <a:srgbClr val="000000"/>
              </a:solidFill>
              <a:latin typeface="Arial" pitchFamily="34" charset="0"/>
            </a:endParaRPr>
          </a:p>
          <a:p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swap;</a:t>
            </a:r>
          </a:p>
          <a:p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  <a:latin typeface="Arial" pitchFamily="34" charset="0"/>
              </a:rPr>
              <a:t>muli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	$2,	$5, 4</a:t>
            </a:r>
          </a:p>
          <a:p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	add	$2,	$4, $2</a:t>
            </a:r>
          </a:p>
          <a:p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  <a:latin typeface="Arial" pitchFamily="34" charset="0"/>
              </a:rPr>
              <a:t>lw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	$15,	  0 ($2)</a:t>
            </a:r>
          </a:p>
          <a:p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  <a:latin typeface="Arial" pitchFamily="34" charset="0"/>
              </a:rPr>
              <a:t>lw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	$16,	  4 ($2)</a:t>
            </a:r>
          </a:p>
          <a:p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  <a:latin typeface="Arial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	$16,	  0 ($2)</a:t>
            </a:r>
          </a:p>
          <a:p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  <a:latin typeface="Arial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	$15,	  4 ($2)</a:t>
            </a:r>
          </a:p>
          <a:p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  <a:latin typeface="Arial" pitchFamily="34" charset="0"/>
              </a:rPr>
              <a:t>jr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	$31</a:t>
            </a:r>
          </a:p>
        </p:txBody>
      </p:sp>
      <p:sp>
        <p:nvSpPr>
          <p:cNvPr id="13320" name="Text Box 7"/>
          <p:cNvSpPr txBox="1">
            <a:spLocks noChangeArrowheads="1"/>
          </p:cNvSpPr>
          <p:nvPr/>
        </p:nvSpPr>
        <p:spPr bwMode="auto">
          <a:xfrm>
            <a:off x="6096000" y="2209800"/>
            <a:ext cx="2892425" cy="187743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000" i="1" dirty="0" smtClean="0">
                <a:solidFill>
                  <a:srgbClr val="FFFFFF"/>
                </a:solidFill>
                <a:latin typeface="Arial" pitchFamily="34" charset="0"/>
              </a:rPr>
              <a:t>binary </a:t>
            </a:r>
            <a:r>
              <a:rPr lang="en-US" altLang="en-US" sz="2000" i="1" dirty="0">
                <a:solidFill>
                  <a:srgbClr val="FFFFFF"/>
                </a:solidFill>
                <a:latin typeface="Arial" pitchFamily="34" charset="0"/>
              </a:rPr>
              <a:t>machine </a:t>
            </a:r>
            <a:r>
              <a:rPr lang="en-US" altLang="en-US" sz="2000" i="1" dirty="0" smtClean="0">
                <a:solidFill>
                  <a:srgbClr val="FFFFFF"/>
                </a:solidFill>
                <a:latin typeface="Arial" pitchFamily="34" charset="0"/>
              </a:rPr>
              <a:t>code</a:t>
            </a:r>
            <a:endParaRPr lang="en-US" altLang="en-US" sz="2000" i="1" dirty="0">
              <a:solidFill>
                <a:srgbClr val="FFFFFF"/>
              </a:solidFill>
              <a:latin typeface="Arial" pitchFamily="34" charset="0"/>
            </a:endParaRPr>
          </a:p>
          <a:p>
            <a:endParaRPr lang="en-US" altLang="en-US" sz="1200" dirty="0">
              <a:solidFill>
                <a:srgbClr val="FFFFFF"/>
              </a:solidFill>
              <a:latin typeface="Arial" pitchFamily="34" charset="0"/>
            </a:endParaRPr>
          </a:p>
          <a:p>
            <a:r>
              <a:rPr lang="en-US" altLang="en-US" sz="1200" dirty="0">
                <a:solidFill>
                  <a:srgbClr val="FFFFFF"/>
                </a:solidFill>
                <a:latin typeface="Arial" pitchFamily="34" charset="0"/>
              </a:rPr>
              <a:t>00000000101000010000000000011000</a:t>
            </a:r>
          </a:p>
          <a:p>
            <a:r>
              <a:rPr lang="en-US" altLang="en-US" sz="1200" dirty="0">
                <a:solidFill>
                  <a:srgbClr val="FFFFFF"/>
                </a:solidFill>
                <a:latin typeface="Arial" pitchFamily="34" charset="0"/>
              </a:rPr>
              <a:t>00000000000110000001100000100001</a:t>
            </a:r>
          </a:p>
          <a:p>
            <a:r>
              <a:rPr lang="en-US" altLang="en-US" sz="1200" dirty="0">
                <a:solidFill>
                  <a:srgbClr val="FFFFFF"/>
                </a:solidFill>
                <a:latin typeface="Arial" pitchFamily="34" charset="0"/>
              </a:rPr>
              <a:t>10001100011000100000000000000000</a:t>
            </a:r>
          </a:p>
          <a:p>
            <a:r>
              <a:rPr lang="en-US" altLang="en-US" sz="1200" dirty="0">
                <a:solidFill>
                  <a:srgbClr val="FFFFFF"/>
                </a:solidFill>
                <a:latin typeface="Arial" pitchFamily="34" charset="0"/>
              </a:rPr>
              <a:t>10001100111100100000000000000100</a:t>
            </a:r>
          </a:p>
          <a:p>
            <a:r>
              <a:rPr lang="en-US" altLang="en-US" sz="1200" dirty="0">
                <a:solidFill>
                  <a:srgbClr val="FFFFFF"/>
                </a:solidFill>
                <a:latin typeface="Arial" pitchFamily="34" charset="0"/>
              </a:rPr>
              <a:t>10101100111100100000000000000000</a:t>
            </a:r>
          </a:p>
          <a:p>
            <a:r>
              <a:rPr lang="en-US" altLang="en-US" sz="1200" dirty="0">
                <a:solidFill>
                  <a:srgbClr val="FFFFFF"/>
                </a:solidFill>
                <a:latin typeface="Arial" pitchFamily="34" charset="0"/>
              </a:rPr>
              <a:t>10101100011000100000000000000100</a:t>
            </a:r>
          </a:p>
          <a:p>
            <a:r>
              <a:rPr lang="en-US" altLang="en-US" sz="1200" dirty="0">
                <a:solidFill>
                  <a:srgbClr val="FFFFFF"/>
                </a:solidFill>
                <a:latin typeface="Arial" pitchFamily="34" charset="0"/>
              </a:rPr>
              <a:t>00000011111000000000000000001000</a:t>
            </a:r>
          </a:p>
        </p:txBody>
      </p:sp>
      <p:sp>
        <p:nvSpPr>
          <p:cNvPr id="20" name="Down Arrow 19"/>
          <p:cNvSpPr/>
          <p:nvPr/>
        </p:nvSpPr>
        <p:spPr>
          <a:xfrm>
            <a:off x="7543800" y="4038600"/>
            <a:ext cx="381000" cy="838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/>
          <p:cNvSpPr/>
          <p:nvPr/>
        </p:nvSpPr>
        <p:spPr>
          <a:xfrm>
            <a:off x="6934200" y="4876800"/>
            <a:ext cx="16002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/>
          <p:cNvSpPr txBox="1"/>
          <p:nvPr/>
        </p:nvSpPr>
        <p:spPr>
          <a:xfrm>
            <a:off x="7086600" y="51054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Hardware </a:t>
            </a:r>
            <a:endParaRPr lang="en-IN" sz="2400" dirty="0"/>
          </a:p>
        </p:txBody>
      </p:sp>
      <p:sp>
        <p:nvSpPr>
          <p:cNvPr id="23" name="Down Arrow 22"/>
          <p:cNvSpPr/>
          <p:nvPr/>
        </p:nvSpPr>
        <p:spPr>
          <a:xfrm>
            <a:off x="7620000" y="5943600"/>
            <a:ext cx="3810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7391400" y="639633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output</a:t>
            </a:r>
            <a:endParaRPr lang="en-IN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1" grpId="0" animBg="1"/>
      <p:bldP spid="13322" grpId="0" animBg="1"/>
      <p:bldP spid="13330" grpId="0" animBg="1"/>
      <p:bldP spid="13320" grpId="0" animBg="1"/>
      <p:bldP spid="20" grpId="0" animBg="1"/>
      <p:bldP spid="21" grpId="0" animBg="1"/>
      <p:bldP spid="23" grpId="0" animBg="1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4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AU" smtClean="0">
                <a:solidFill>
                  <a:srgbClr val="000000"/>
                </a:solidFill>
                <a:latin typeface="Arial" pitchFamily="34" charset="0"/>
              </a:rPr>
              <a:t>Chapter 1 — Computer Abstractions and Technology — </a:t>
            </a:r>
            <a:fld id="{30160F3E-94FE-4D61-8E00-91CC62233B2C}" type="slidenum">
              <a:rPr lang="en-AU" smtClean="0">
                <a:solidFill>
                  <a:srgbClr val="000000"/>
                </a:solidFill>
                <a:latin typeface="Arial" pitchFamily="34" charset="0"/>
              </a:rPr>
              <a:pPr/>
              <a:t>39</a:t>
            </a:fld>
            <a:endParaRPr lang="en-AU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Below Your Program</a:t>
            </a:r>
            <a:endParaRPr lang="en-AU" smtClean="0"/>
          </a:p>
        </p:txBody>
      </p:sp>
      <p:sp>
        <p:nvSpPr>
          <p:cNvPr id="20484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3132138" y="1125538"/>
            <a:ext cx="5822950" cy="5111750"/>
          </a:xfrm>
        </p:spPr>
        <p:txBody>
          <a:bodyPr/>
          <a:lstStyle/>
          <a:p>
            <a:pPr eaLnBrk="1" hangingPunct="1"/>
            <a:r>
              <a:rPr lang="en-US" sz="2800" smtClean="0"/>
              <a:t>Application software</a:t>
            </a:r>
          </a:p>
          <a:p>
            <a:pPr lvl="1" eaLnBrk="1" hangingPunct="1"/>
            <a:r>
              <a:rPr lang="en-US" sz="2400" smtClean="0"/>
              <a:t>Written in high-level language</a:t>
            </a:r>
          </a:p>
          <a:p>
            <a:pPr eaLnBrk="1" hangingPunct="1"/>
            <a:r>
              <a:rPr lang="en-US" sz="2800" smtClean="0"/>
              <a:t>System software</a:t>
            </a:r>
          </a:p>
          <a:p>
            <a:pPr lvl="1" eaLnBrk="1" hangingPunct="1"/>
            <a:r>
              <a:rPr lang="en-US" sz="2400" smtClean="0"/>
              <a:t>Compiler: translates HLL code to machine code</a:t>
            </a:r>
          </a:p>
          <a:p>
            <a:pPr lvl="1" eaLnBrk="1" hangingPunct="1"/>
            <a:r>
              <a:rPr lang="en-US" sz="2400" smtClean="0"/>
              <a:t>Operating System: service code</a:t>
            </a:r>
          </a:p>
          <a:p>
            <a:pPr lvl="2" eaLnBrk="1" hangingPunct="1"/>
            <a:r>
              <a:rPr lang="en-US" sz="2000" smtClean="0"/>
              <a:t>Handling input/output</a:t>
            </a:r>
          </a:p>
          <a:p>
            <a:pPr lvl="2" eaLnBrk="1" hangingPunct="1"/>
            <a:r>
              <a:rPr lang="en-US" sz="2000" smtClean="0"/>
              <a:t>Managing memory and storage</a:t>
            </a:r>
          </a:p>
          <a:p>
            <a:pPr lvl="2" eaLnBrk="1" hangingPunct="1"/>
            <a:r>
              <a:rPr lang="en-US" sz="2000" smtClean="0"/>
              <a:t>Scheduling tasks &amp; sharing resources</a:t>
            </a:r>
          </a:p>
          <a:p>
            <a:pPr eaLnBrk="1" hangingPunct="1"/>
            <a:r>
              <a:rPr lang="en-US" sz="2800" smtClean="0"/>
              <a:t>Hardware</a:t>
            </a:r>
          </a:p>
          <a:p>
            <a:pPr lvl="1" eaLnBrk="1" hangingPunct="1"/>
            <a:r>
              <a:rPr lang="en-US" sz="2400" smtClean="0"/>
              <a:t>Processor, memory, I/O controllers</a:t>
            </a:r>
            <a:endParaRPr lang="en-AU" sz="2400" smtClean="0"/>
          </a:p>
        </p:txBody>
      </p:sp>
      <p:sp>
        <p:nvSpPr>
          <p:cNvPr id="20485" name="Text Box 7"/>
          <p:cNvSpPr txBox="1">
            <a:spLocks noChangeArrowheads="1"/>
          </p:cNvSpPr>
          <p:nvPr/>
        </p:nvSpPr>
        <p:spPr bwMode="auto">
          <a:xfrm rot="5400000">
            <a:off x="7560469" y="1215231"/>
            <a:ext cx="2800350" cy="36988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mtClean="0">
                <a:solidFill>
                  <a:srgbClr val="ECEAAC"/>
                </a:solidFill>
                <a:latin typeface="Arial" pitchFamily="34" charset="0"/>
              </a:rPr>
              <a:t>§1.3 Below Your Program</a:t>
            </a:r>
          </a:p>
        </p:txBody>
      </p:sp>
      <p:pic>
        <p:nvPicPr>
          <p:cNvPr id="20486" name="Picture 11" descr="f01-02-P37449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743200"/>
            <a:ext cx="24003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100000">
              <a:srgbClr val="FFFFFF"/>
            </a:gs>
            <a:gs pos="100000">
              <a:srgbClr val="33330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2133600"/>
          </a:xfrm>
          <a:solidFill>
            <a:srgbClr val="FFFFCC"/>
          </a:solidFill>
        </p:spPr>
        <p:txBody>
          <a:bodyPr/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IN" sz="3200" b="0" dirty="0" smtClean="0">
                <a:solidFill>
                  <a:schemeClr val="bg2"/>
                </a:solidFill>
                <a:effectLst/>
                <a:latin typeface="Calibri"/>
                <a:cs typeface="Calibri"/>
              </a:rPr>
              <a:t>CS 31007                         </a:t>
            </a:r>
            <a:r>
              <a:rPr lang="en-US" sz="3200" b="0" dirty="0" smtClean="0">
                <a:solidFill>
                  <a:schemeClr val="bg2"/>
                </a:solidFill>
                <a:effectLst/>
                <a:latin typeface="Calibri"/>
                <a:cs typeface="Calibri"/>
              </a:rPr>
              <a:t>Autumn 2019</a:t>
            </a:r>
            <a:r>
              <a:rPr lang="en-IN" sz="3200" b="0" dirty="0" smtClean="0">
                <a:solidFill>
                  <a:schemeClr val="bg2"/>
                </a:solidFill>
                <a:effectLst/>
                <a:latin typeface="Calibri"/>
                <a:cs typeface="Calibri"/>
              </a:rPr>
              <a:t> </a:t>
            </a:r>
            <a:r>
              <a:rPr lang="en-IN" sz="3200" b="1" dirty="0" smtClean="0">
                <a:solidFill>
                  <a:schemeClr val="bg2"/>
                </a:solidFill>
                <a:effectLst/>
                <a:latin typeface="Calibri"/>
                <a:cs typeface="Calibri"/>
              </a:rPr>
              <a:t>                </a:t>
            </a:r>
            <a:r>
              <a:rPr lang="en-IN" sz="3600" b="1" dirty="0" smtClean="0">
                <a:solidFill>
                  <a:schemeClr val="bg2"/>
                </a:solidFill>
                <a:effectLst/>
                <a:latin typeface="Calibri"/>
                <a:cs typeface="Calibri"/>
              </a:rPr>
              <a:t/>
            </a:r>
            <a:br>
              <a:rPr lang="en-IN" sz="3600" b="1" dirty="0" smtClean="0">
                <a:solidFill>
                  <a:schemeClr val="bg2"/>
                </a:solidFill>
                <a:effectLst/>
                <a:latin typeface="Calibri"/>
                <a:cs typeface="Calibri"/>
              </a:rPr>
            </a:br>
            <a:r>
              <a:rPr lang="en-IN" sz="3200" b="1" dirty="0" smtClean="0">
                <a:solidFill>
                  <a:schemeClr val="bg2"/>
                </a:solidFill>
                <a:effectLst/>
                <a:latin typeface="Calibri"/>
                <a:cs typeface="Calibri"/>
              </a:rPr>
              <a:t>COMPUTER ORGANIZATION AND ARCHITECTURE</a:t>
            </a:r>
            <a:endParaRPr lang="en-IN" sz="3600" b="1" dirty="0">
              <a:solidFill>
                <a:schemeClr val="bg2"/>
              </a:solidFill>
              <a:effectLst/>
              <a:latin typeface="Calibri"/>
              <a:cs typeface="Times New Roman"/>
            </a:endParaRPr>
          </a:p>
        </p:txBody>
      </p:sp>
      <p:sp>
        <p:nvSpPr>
          <p:cNvPr id="299012" name="Text Box 1028"/>
          <p:cNvSpPr txBox="1">
            <a:spLocks noChangeArrowheads="1"/>
          </p:cNvSpPr>
          <p:nvPr/>
        </p:nvSpPr>
        <p:spPr bwMode="auto">
          <a:xfrm>
            <a:off x="4953000" y="3200400"/>
            <a:ext cx="4343400" cy="1141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80000"/>
              </a:lnSpc>
              <a:spcBef>
                <a:spcPct val="50000"/>
              </a:spcBef>
            </a:pPr>
            <a:endParaRPr lang="en-US" sz="2400" dirty="0">
              <a:solidFill>
                <a:srgbClr val="FFFF00"/>
              </a:solidFill>
              <a:latin typeface="Arial" pitchFamily="34" charset="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2000" i="1" dirty="0">
              <a:solidFill>
                <a:srgbClr val="FFFFFF"/>
              </a:solidFill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400" dirty="0">
              <a:solidFill>
                <a:srgbClr val="FFFFFF"/>
              </a:solidFill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500" dirty="0">
              <a:solidFill>
                <a:srgbClr val="000000"/>
              </a:solidFill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2000" i="1" dirty="0">
              <a:solidFill>
                <a:srgbClr val="FFFFFF"/>
              </a:solidFill>
            </a:endParaRPr>
          </a:p>
        </p:txBody>
      </p:sp>
      <p:sp>
        <p:nvSpPr>
          <p:cNvPr id="299015" name="Line 1031"/>
          <p:cNvSpPr>
            <a:spLocks noChangeShapeType="1"/>
          </p:cNvSpPr>
          <p:nvPr/>
        </p:nvSpPr>
        <p:spPr bwMode="auto">
          <a:xfrm>
            <a:off x="0" y="2133600"/>
            <a:ext cx="9144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IN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438400"/>
            <a:ext cx="91440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600" b="1" dirty="0">
                <a:solidFill>
                  <a:srgbClr val="000000"/>
                </a:solidFill>
              </a:rPr>
              <a:t>	</a:t>
            </a:r>
            <a:r>
              <a:rPr lang="en-US" sz="2600" b="1" dirty="0" smtClean="0">
                <a:solidFill>
                  <a:srgbClr val="000000"/>
                </a:solidFill>
              </a:rPr>
              <a:t>		 </a:t>
            </a:r>
            <a:r>
              <a:rPr lang="en-US" sz="2800" b="1" dirty="0" smtClean="0">
                <a:solidFill>
                  <a:srgbClr val="000000"/>
                </a:solidFill>
              </a:rPr>
              <a:t>Prerequisites </a:t>
            </a:r>
            <a:endParaRPr lang="en-US" sz="2800" b="1" dirty="0" smtClean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  Basic </a:t>
            </a:r>
            <a:r>
              <a:rPr lang="en-US" sz="2800" dirty="0">
                <a:solidFill>
                  <a:srgbClr val="000000"/>
                </a:solidFill>
              </a:rPr>
              <a:t>logic design, </a:t>
            </a:r>
            <a:r>
              <a:rPr lang="en-US" sz="2800" dirty="0" smtClean="0">
                <a:solidFill>
                  <a:srgbClr val="000000"/>
                </a:solidFill>
              </a:rPr>
              <a:t>combinational and sequential circuits,    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 knowledge of high-level </a:t>
            </a:r>
            <a:r>
              <a:rPr lang="en-US" sz="2800" dirty="0">
                <a:solidFill>
                  <a:srgbClr val="000000"/>
                </a:solidFill>
              </a:rPr>
              <a:t>programming </a:t>
            </a:r>
            <a:r>
              <a:rPr lang="en-US" sz="2800" dirty="0" smtClean="0">
                <a:solidFill>
                  <a:srgbClr val="000000"/>
                </a:solidFill>
              </a:rPr>
              <a:t>language</a:t>
            </a:r>
            <a:endParaRPr lang="en-IN" sz="2800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endParaRPr lang="en-IN" sz="26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572000"/>
            <a:ext cx="9144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600" b="1" dirty="0">
                <a:solidFill>
                  <a:srgbClr val="000000"/>
                </a:solidFill>
              </a:rPr>
              <a:t>	</a:t>
            </a:r>
            <a:r>
              <a:rPr lang="en-US" sz="2600" b="1" dirty="0" smtClean="0">
                <a:solidFill>
                  <a:srgbClr val="000000"/>
                </a:solidFill>
              </a:rPr>
              <a:t>		 </a:t>
            </a:r>
            <a:r>
              <a:rPr lang="en-US" sz="3200" b="1" dirty="0" smtClean="0">
                <a:solidFill>
                  <a:srgbClr val="000000"/>
                </a:solidFill>
              </a:rPr>
              <a:t>Announcement </a:t>
            </a:r>
            <a:endParaRPr lang="en-US" sz="3200" b="1" dirty="0" smtClean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  </a:t>
            </a:r>
            <a:r>
              <a:rPr lang="en-US" sz="2800" dirty="0" smtClean="0">
                <a:solidFill>
                  <a:srgbClr val="000000"/>
                </a:solidFill>
              </a:rPr>
              <a:t>Pre-Requisite In-Class Quiz:   Monday, </a:t>
            </a:r>
            <a:r>
              <a:rPr lang="en-US" sz="2800" b="1" dirty="0" smtClean="0">
                <a:solidFill>
                  <a:srgbClr val="000000"/>
                </a:solidFill>
              </a:rPr>
              <a:t>22 July 2019</a:t>
            </a:r>
            <a:endParaRPr lang="en-US" sz="2800" dirty="0" smtClean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IN" sz="2800" dirty="0" smtClean="0">
                <a:solidFill>
                  <a:schemeClr val="bg2"/>
                </a:solidFill>
                <a:latin typeface="Calibri"/>
              </a:rPr>
              <a:t>12:00-12:55   </a:t>
            </a:r>
            <a:r>
              <a:rPr lang="en-US" sz="2800" dirty="0" smtClean="0">
                <a:solidFill>
                  <a:srgbClr val="000000"/>
                </a:solidFill>
              </a:rPr>
              <a:t>(Open-Book, Open-Notes)</a:t>
            </a:r>
            <a:endParaRPr lang="en-IN" sz="2600" dirty="0">
              <a:solidFill>
                <a:srgbClr val="000000"/>
              </a:solidFill>
            </a:endParaRP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AU" smtClean="0">
                <a:solidFill>
                  <a:srgbClr val="000000"/>
                </a:solidFill>
                <a:latin typeface="Arial" pitchFamily="34" charset="0"/>
              </a:rPr>
              <a:t>Chapter 1 — Computer Abstractions and Technology — </a:t>
            </a:r>
            <a:fld id="{9D2DFDB0-EAAB-46C9-A1CB-3EB97E421588}" type="slidenum">
              <a:rPr lang="en-AU" smtClean="0">
                <a:solidFill>
                  <a:srgbClr val="000000"/>
                </a:solidFill>
                <a:latin typeface="Arial" pitchFamily="34" charset="0"/>
              </a:rPr>
              <a:pPr/>
              <a:t>40</a:t>
            </a:fld>
            <a:endParaRPr lang="en-AU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1507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Levels of Program Code</a:t>
            </a:r>
            <a:endParaRPr lang="en-AU" smtClean="0"/>
          </a:p>
        </p:txBody>
      </p:sp>
      <p:sp>
        <p:nvSpPr>
          <p:cNvPr id="21508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4751387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High-level language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Level of abstraction closer to problem domain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Provides for productivity and portability </a:t>
            </a:r>
            <a:endParaRPr lang="en-AU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Assembly language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Textual representation of </a:t>
            </a:r>
            <a:r>
              <a:rPr lang="en-US" sz="2400" dirty="0" smtClean="0"/>
              <a:t>machine instructions</a:t>
            </a: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Hardware representation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Binary digits (bits)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Encoded instructions and data</a:t>
            </a:r>
          </a:p>
        </p:txBody>
      </p:sp>
      <p:pic>
        <p:nvPicPr>
          <p:cNvPr id="21509" name="Picture 10" descr="f01-03-P37449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063" y="1268413"/>
            <a:ext cx="3228975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259762" cy="762000"/>
          </a:xfrm>
        </p:spPr>
        <p:txBody>
          <a:bodyPr/>
          <a:lstStyle/>
          <a:p>
            <a:r>
              <a:rPr lang="en-US" b="0" dirty="0" smtClean="0"/>
              <a:t>Program Execution</a:t>
            </a:r>
            <a:endParaRPr lang="en-IN" b="0" dirty="0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1143000" y="3581400"/>
            <a:ext cx="3810000" cy="1066800"/>
          </a:xfrm>
          <a:prstGeom prst="roundRect">
            <a:avLst>
              <a:gd name="adj" fmla="val 16667"/>
            </a:avLst>
          </a:prstGeom>
          <a:solidFill>
            <a:srgbClr val="FF0066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marL="0" marR="0" lvl="0" indent="0" algn="ctr" defTabSz="82073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Assembler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1143000" y="1905000"/>
            <a:ext cx="3733800" cy="1066800"/>
          </a:xfrm>
          <a:prstGeom prst="roundRect">
            <a:avLst>
              <a:gd name="adj" fmla="val 16667"/>
            </a:avLst>
          </a:prstGeom>
          <a:solidFill>
            <a:srgbClr val="FFCC66">
              <a:lumMod val="75000"/>
            </a:srgbClr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marL="0" marR="0" lvl="0" indent="0" algn="ctr" defTabSz="82073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Compilier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1219200" y="5181600"/>
            <a:ext cx="3886200" cy="1066800"/>
          </a:xfrm>
          <a:prstGeom prst="roundRect">
            <a:avLst>
              <a:gd name="adj" fmla="val 16667"/>
            </a:avLst>
          </a:prstGeom>
          <a:solidFill>
            <a:srgbClr val="0000FF">
              <a:lumMod val="60000"/>
              <a:lumOff val="40000"/>
            </a:srgbClr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marL="0" marR="0" lvl="0" indent="0" algn="ctr" defTabSz="82073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Hardware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524000" y="2971800"/>
            <a:ext cx="457200" cy="60960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43000" y="990600"/>
            <a:ext cx="38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Program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written in high-level language, e.g., </a:t>
            </a:r>
            <a:r>
              <a:rPr kumimoji="0" lang="en-US" sz="2400" b="0" i="1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</a:t>
            </a:r>
            <a:endParaRPr kumimoji="0" lang="en-IN" sz="2400" b="0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295400" y="4648200"/>
            <a:ext cx="457200" cy="60960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33600" y="30480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Assembly-language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code</a:t>
            </a:r>
            <a:endParaRPr kumimoji="0" lang="en-I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00200" y="464820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 smtClean="0">
                <a:solidFill>
                  <a:srgbClr val="000000"/>
                </a:solidFill>
              </a:rPr>
              <a:t>Machine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-language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code (binary)</a:t>
            </a:r>
            <a:endParaRPr kumimoji="0" lang="en-I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15000" y="1295400"/>
            <a:ext cx="3352800" cy="43396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Question: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Where is the compiler running?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Who compiles the compiler? 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How is the Assembler running?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3733800" y="1447800"/>
            <a:ext cx="457200" cy="60960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2" name="Down Arrow 21"/>
          <p:cNvSpPr/>
          <p:nvPr/>
        </p:nvSpPr>
        <p:spPr bwMode="auto">
          <a:xfrm>
            <a:off x="1447800" y="6172200"/>
            <a:ext cx="457200" cy="60960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81200" y="61722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 smtClean="0">
                <a:solidFill>
                  <a:srgbClr val="000000"/>
                </a:solidFill>
              </a:rPr>
              <a:t>Result</a:t>
            </a:r>
            <a:endParaRPr kumimoji="0" lang="en-I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7" grpId="0" animBg="1"/>
      <p:bldP spid="18" grpId="0"/>
      <p:bldP spid="19" grpId="0"/>
      <p:bldP spid="20" grpId="0" animBg="1"/>
      <p:bldP spid="21" grpId="0" animBg="1"/>
      <p:bldP spid="22" grpId="0" animBg="1"/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0" y="2411413"/>
            <a:ext cx="9144000" cy="3684587"/>
            <a:chOff x="0" y="2362200"/>
            <a:chExt cx="9144000" cy="3684587"/>
          </a:xfrm>
        </p:grpSpPr>
        <p:grpSp>
          <p:nvGrpSpPr>
            <p:cNvPr id="2" name="Group 2"/>
            <p:cNvGrpSpPr>
              <a:grpSpLocks/>
            </p:cNvGrpSpPr>
            <p:nvPr/>
          </p:nvGrpSpPr>
          <p:grpSpPr bwMode="auto">
            <a:xfrm>
              <a:off x="0" y="2514600"/>
              <a:ext cx="4913313" cy="3532187"/>
              <a:chOff x="1378" y="1170"/>
              <a:chExt cx="2965" cy="1967"/>
            </a:xfrm>
          </p:grpSpPr>
          <p:sp>
            <p:nvSpPr>
              <p:cNvPr id="37898" name="Oval 3"/>
              <p:cNvSpPr>
                <a:spLocks noChangeArrowheads="1"/>
              </p:cNvSpPr>
              <p:nvPr/>
            </p:nvSpPr>
            <p:spPr bwMode="auto">
              <a:xfrm>
                <a:off x="1378" y="1170"/>
                <a:ext cx="2965" cy="1967"/>
              </a:xfrm>
              <a:prstGeom prst="ellipse">
                <a:avLst/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>
                  <a:solidFill>
                    <a:srgbClr val="FFFFFF"/>
                  </a:solidFill>
                </a:endParaRPr>
              </a:p>
            </p:txBody>
          </p:sp>
          <p:sp>
            <p:nvSpPr>
              <p:cNvPr id="37899" name="Rectangle 4"/>
              <p:cNvSpPr>
                <a:spLocks noChangeArrowheads="1"/>
              </p:cNvSpPr>
              <p:nvPr/>
            </p:nvSpPr>
            <p:spPr bwMode="auto">
              <a:xfrm>
                <a:off x="2114" y="1261"/>
                <a:ext cx="1502" cy="22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000" b="1" dirty="0">
                    <a:solidFill>
                      <a:srgbClr val="000000"/>
                    </a:solidFill>
                  </a:rPr>
                  <a:t>Application Software</a:t>
                </a:r>
              </a:p>
            </p:txBody>
          </p:sp>
        </p:grpSp>
        <p:sp>
          <p:nvSpPr>
            <p:cNvPr id="25" name="AutoShape 3"/>
            <p:cNvSpPr>
              <a:spLocks noChangeArrowheads="1"/>
            </p:cNvSpPr>
            <p:nvPr/>
          </p:nvSpPr>
          <p:spPr bwMode="auto">
            <a:xfrm>
              <a:off x="4918075" y="2765425"/>
              <a:ext cx="4225925" cy="403225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29" tIns="45714" rIns="91429" bIns="45714" anchor="ctr">
              <a:prstTxWarp prst="textNoShape">
                <a:avLst/>
              </a:prstTxWarp>
            </a:bodyPr>
            <a:lstStyle/>
            <a:p>
              <a:pPr algn="ctr" defTabSz="820738" fontAlgn="auto">
                <a:spcAft>
                  <a:spcPts val="0"/>
                </a:spcAft>
              </a:pPr>
              <a:r>
                <a:rPr lang="en-US" sz="2000" kern="0" dirty="0" smtClean="0">
                  <a:solidFill>
                    <a:srgbClr val="000000"/>
                  </a:solidFill>
                  <a:latin typeface="Calibri"/>
                  <a:cs typeface="Calibri"/>
                </a:rPr>
                <a:t>Algorithms</a:t>
              </a:r>
              <a:endParaRPr lang="en-US" sz="2000" kern="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6" name="AutoShape 5"/>
            <p:cNvSpPr>
              <a:spLocks noChangeArrowheads="1"/>
            </p:cNvSpPr>
            <p:nvPr/>
          </p:nvSpPr>
          <p:spPr bwMode="auto">
            <a:xfrm>
              <a:off x="4918075" y="2362200"/>
              <a:ext cx="4217988" cy="403225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29" tIns="45714" rIns="91429" bIns="45714" anchor="ctr">
              <a:prstTxWarp prst="textNoShape">
                <a:avLst/>
              </a:prstTxWarp>
            </a:bodyPr>
            <a:lstStyle/>
            <a:p>
              <a:pPr algn="ctr" defTabSz="820738" fontAlgn="auto">
                <a:spcAft>
                  <a:spcPts val="0"/>
                </a:spcAft>
              </a:pPr>
              <a:r>
                <a:rPr lang="en-US" sz="2000" kern="0" dirty="0" smtClean="0">
                  <a:solidFill>
                    <a:srgbClr val="000000"/>
                  </a:solidFill>
                  <a:latin typeface="Calibri"/>
                  <a:cs typeface="Calibri"/>
                </a:rPr>
                <a:t>Applications</a:t>
              </a:r>
              <a:endParaRPr lang="en-US" sz="2000" kern="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344069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System Hierarchy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4918075" y="3975100"/>
            <a:ext cx="4225925" cy="471487"/>
          </a:xfrm>
          <a:prstGeom prst="roundRect">
            <a:avLst>
              <a:gd name="adj" fmla="val 16667"/>
            </a:avLst>
          </a:prstGeom>
          <a:solidFill>
            <a:srgbClr val="FF006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Instruction Set Architecture (ISA)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09600" y="3124200"/>
            <a:ext cx="8534400" cy="2311400"/>
            <a:chOff x="609600" y="3124200"/>
            <a:chExt cx="8534400" cy="231140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609600" y="3124200"/>
              <a:ext cx="3508375" cy="2311400"/>
              <a:chOff x="1872" y="1440"/>
              <a:chExt cx="2210" cy="1456"/>
            </a:xfrm>
          </p:grpSpPr>
          <p:sp>
            <p:nvSpPr>
              <p:cNvPr id="37896" name="Oval 7"/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2180" cy="145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FF99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>
                  <a:solidFill>
                    <a:srgbClr val="FFFFFF"/>
                  </a:solidFill>
                </a:endParaRPr>
              </a:p>
            </p:txBody>
          </p:sp>
          <p:sp>
            <p:nvSpPr>
              <p:cNvPr id="37897" name="Text Box 8"/>
              <p:cNvSpPr txBox="1">
                <a:spLocks noChangeArrowheads="1"/>
              </p:cNvSpPr>
              <p:nvPr/>
            </p:nvSpPr>
            <p:spPr bwMode="auto">
              <a:xfrm>
                <a:off x="2112" y="1632"/>
                <a:ext cx="1970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2000" b="1">
                    <a:solidFill>
                      <a:srgbClr val="000000"/>
                    </a:solidFill>
                  </a:rPr>
                  <a:t>System Software</a:t>
                </a:r>
              </a:p>
            </p:txBody>
          </p:sp>
        </p:grpSp>
        <p:sp>
          <p:nvSpPr>
            <p:cNvPr id="16" name="AutoShape 7"/>
            <p:cNvSpPr>
              <a:spLocks noChangeArrowheads="1"/>
            </p:cNvSpPr>
            <p:nvPr/>
          </p:nvSpPr>
          <p:spPr bwMode="auto">
            <a:xfrm>
              <a:off x="4918075" y="3571875"/>
              <a:ext cx="4214813" cy="403225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>
              <a:prstTxWarp prst="textNoShape">
                <a:avLst/>
              </a:prstTxWarp>
            </a:bodyPr>
            <a:lstStyle/>
            <a:p>
              <a:pPr algn="ctr" defTabSz="820738"/>
              <a:r>
                <a:rPr lang="en-US" sz="2000" dirty="0">
                  <a:solidFill>
                    <a:schemeClr val="bg2"/>
                  </a:solidFill>
                  <a:latin typeface="Calibri"/>
                  <a:cs typeface="Calibri"/>
                </a:rPr>
                <a:t>Operating </a:t>
              </a:r>
              <a:r>
                <a:rPr lang="en-US" sz="2000" dirty="0" smtClean="0">
                  <a:solidFill>
                    <a:schemeClr val="bg2"/>
                  </a:solidFill>
                  <a:latin typeface="Calibri"/>
                  <a:cs typeface="Calibri"/>
                </a:rPr>
                <a:t>Systems, Compilers</a:t>
              </a:r>
              <a:endParaRPr lang="en-US" sz="2000" dirty="0">
                <a:solidFill>
                  <a:schemeClr val="bg2"/>
                </a:solidFill>
                <a:latin typeface="Calibri"/>
                <a:cs typeface="Calibri"/>
              </a:endParaRPr>
            </a:p>
          </p:txBody>
        </p:sp>
        <p:sp>
          <p:nvSpPr>
            <p:cNvPr id="27" name="AutoShape 10"/>
            <p:cNvSpPr>
              <a:spLocks noChangeArrowheads="1"/>
            </p:cNvSpPr>
            <p:nvPr/>
          </p:nvSpPr>
          <p:spPr bwMode="auto">
            <a:xfrm>
              <a:off x="4918075" y="3168650"/>
              <a:ext cx="4225925" cy="40322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29" tIns="45714" rIns="91429" bIns="45714" anchor="ctr">
              <a:prstTxWarp prst="textNoShape">
                <a:avLst/>
              </a:prstTxWarp>
            </a:bodyPr>
            <a:lstStyle/>
            <a:p>
              <a:pPr algn="ctr" defTabSz="820738" fontAlgn="auto">
                <a:spcAft>
                  <a:spcPts val="0"/>
                </a:spcAft>
              </a:pPr>
              <a:r>
                <a:rPr lang="en-US" sz="2000" kern="0" dirty="0">
                  <a:solidFill>
                    <a:srgbClr val="000000"/>
                  </a:solidFill>
                  <a:latin typeface="Calibri"/>
                  <a:cs typeface="Calibri"/>
                </a:rPr>
                <a:t>Programming Language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66800" y="4114800"/>
            <a:ext cx="8077200" cy="2516187"/>
            <a:chOff x="1066800" y="4119563"/>
            <a:chExt cx="8077200" cy="2516187"/>
          </a:xfrm>
        </p:grpSpPr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1066800" y="4119563"/>
              <a:ext cx="5638800" cy="2511425"/>
              <a:chOff x="1968" y="1983"/>
              <a:chExt cx="3552" cy="1582"/>
            </a:xfrm>
          </p:grpSpPr>
          <p:sp>
            <p:nvSpPr>
              <p:cNvPr id="37894" name="Oval 10"/>
              <p:cNvSpPr>
                <a:spLocks noChangeArrowheads="1"/>
              </p:cNvSpPr>
              <p:nvPr/>
            </p:nvSpPr>
            <p:spPr bwMode="auto">
              <a:xfrm>
                <a:off x="1968" y="1983"/>
                <a:ext cx="1632" cy="849"/>
              </a:xfrm>
              <a:prstGeom prst="ellipse">
                <a:avLst/>
              </a:prstGeom>
              <a:solidFill>
                <a:srgbClr val="0066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sz="2000" dirty="0">
                    <a:solidFill>
                      <a:srgbClr val="FFFFFF"/>
                    </a:solidFill>
                  </a:rPr>
                  <a:t>Bare Machine </a:t>
                </a:r>
              </a:p>
              <a:p>
                <a:pPr algn="ctr" eaLnBrk="0" hangingPunct="0"/>
                <a:r>
                  <a:rPr lang="en-US" sz="2000" dirty="0">
                    <a:solidFill>
                      <a:srgbClr val="FFFFFF"/>
                    </a:solidFill>
                  </a:rPr>
                  <a:t>(Hardware</a:t>
                </a:r>
                <a:r>
                  <a:rPr lang="en-US" sz="2400" dirty="0">
                    <a:solidFill>
                      <a:srgbClr val="FFFFFF"/>
                    </a:solidFill>
                  </a:rPr>
                  <a:t>)</a:t>
                </a:r>
              </a:p>
            </p:txBody>
          </p:sp>
          <p:sp>
            <p:nvSpPr>
              <p:cNvPr id="37895" name="Text Box 11"/>
              <p:cNvSpPr txBox="1">
                <a:spLocks noChangeArrowheads="1"/>
              </p:cNvSpPr>
              <p:nvPr/>
            </p:nvSpPr>
            <p:spPr bwMode="auto">
              <a:xfrm>
                <a:off x="2468" y="3334"/>
                <a:ext cx="3052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en-US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3" name="AutoShape 4"/>
            <p:cNvSpPr>
              <a:spLocks noChangeArrowheads="1"/>
            </p:cNvSpPr>
            <p:nvPr/>
          </p:nvSpPr>
          <p:spPr bwMode="auto">
            <a:xfrm>
              <a:off x="4918075" y="4849812"/>
              <a:ext cx="4225925" cy="39211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>
              <a:prstTxWarp prst="textNoShape">
                <a:avLst/>
              </a:prstTxWarp>
            </a:bodyPr>
            <a:lstStyle/>
            <a:p>
              <a:pPr algn="ctr" defTabSz="820738"/>
              <a:r>
                <a:rPr lang="en-US" sz="2000">
                  <a:solidFill>
                    <a:srgbClr val="FFFFFF"/>
                  </a:solidFill>
                  <a:latin typeface="Calibri"/>
                  <a:cs typeface="Calibri"/>
                </a:rPr>
                <a:t>Gates/Register-Transfer Level (RTL)</a:t>
              </a:r>
            </a:p>
          </p:txBody>
        </p:sp>
        <p:sp>
          <p:nvSpPr>
            <p:cNvPr id="17" name="AutoShape 8"/>
            <p:cNvSpPr>
              <a:spLocks noChangeArrowheads="1"/>
            </p:cNvSpPr>
            <p:nvPr/>
          </p:nvSpPr>
          <p:spPr bwMode="auto">
            <a:xfrm>
              <a:off x="4918075" y="4446587"/>
              <a:ext cx="4225925" cy="40322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>
              <a:prstTxWarp prst="textNoShape">
                <a:avLst/>
              </a:prstTxWarp>
            </a:bodyPr>
            <a:lstStyle/>
            <a:p>
              <a:pPr algn="ctr" defTabSz="820738"/>
              <a:r>
                <a:rPr lang="en-US" sz="2000">
                  <a:solidFill>
                    <a:srgbClr val="FFFFFF"/>
                  </a:solidFill>
                  <a:latin typeface="Calibri"/>
                  <a:cs typeface="Calibri"/>
                </a:rPr>
                <a:t>Microarchitecture</a:t>
              </a:r>
            </a:p>
          </p:txBody>
        </p:sp>
        <p:sp>
          <p:nvSpPr>
            <p:cNvPr id="18" name="AutoShape 9"/>
            <p:cNvSpPr>
              <a:spLocks noChangeArrowheads="1"/>
            </p:cNvSpPr>
            <p:nvPr/>
          </p:nvSpPr>
          <p:spPr bwMode="auto">
            <a:xfrm>
              <a:off x="4918075" y="5661025"/>
              <a:ext cx="4225925" cy="45878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>
              <a:prstTxWarp prst="textNoShape">
                <a:avLst/>
              </a:prstTxWarp>
            </a:bodyPr>
            <a:lstStyle/>
            <a:p>
              <a:pPr algn="ctr" defTabSz="820738"/>
              <a:r>
                <a:rPr lang="en-US" sz="2000" dirty="0" smtClean="0">
                  <a:solidFill>
                    <a:srgbClr val="FFFFFF"/>
                  </a:solidFill>
                  <a:latin typeface="Calibri"/>
                  <a:cs typeface="Calibri"/>
                </a:rPr>
                <a:t>Devices - Transistors</a:t>
              </a:r>
              <a:endParaRPr lang="en-US" sz="2000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21" name="AutoShape 12"/>
            <p:cNvSpPr>
              <a:spLocks noChangeArrowheads="1"/>
            </p:cNvSpPr>
            <p:nvPr/>
          </p:nvSpPr>
          <p:spPr bwMode="auto">
            <a:xfrm>
              <a:off x="4918075" y="6176963"/>
              <a:ext cx="4225925" cy="45878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>
              <a:prstTxWarp prst="textNoShape">
                <a:avLst/>
              </a:prstTxWarp>
            </a:bodyPr>
            <a:lstStyle/>
            <a:p>
              <a:pPr algn="ctr" defTabSz="820738"/>
              <a:r>
                <a:rPr lang="en-US" sz="2000" dirty="0">
                  <a:solidFill>
                    <a:srgbClr val="FFFFFF"/>
                  </a:solidFill>
                  <a:latin typeface="Calibri"/>
                  <a:cs typeface="Calibri"/>
                </a:rPr>
                <a:t>Physics</a:t>
              </a:r>
            </a:p>
          </p:txBody>
        </p:sp>
        <p:sp>
          <p:nvSpPr>
            <p:cNvPr id="20" name="AutoShape 11"/>
            <p:cNvSpPr>
              <a:spLocks noChangeArrowheads="1"/>
            </p:cNvSpPr>
            <p:nvPr/>
          </p:nvSpPr>
          <p:spPr bwMode="auto">
            <a:xfrm>
              <a:off x="4918075" y="5257800"/>
              <a:ext cx="4225925" cy="39211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>
              <a:prstTxWarp prst="textNoShape">
                <a:avLst/>
              </a:prstTxWarp>
            </a:bodyPr>
            <a:lstStyle/>
            <a:p>
              <a:pPr algn="ctr" defTabSz="820738"/>
              <a:r>
                <a:rPr lang="en-US" sz="2000" dirty="0" smtClean="0">
                  <a:solidFill>
                    <a:srgbClr val="FFFFFF"/>
                  </a:solidFill>
                  <a:latin typeface="Calibri"/>
                  <a:cs typeface="Calibri"/>
                </a:rPr>
                <a:t>Circuits – Gates, Flip-flops</a:t>
              </a:r>
              <a:endParaRPr lang="en-US" sz="2000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8" name="Oval 27"/>
          <p:cNvSpPr/>
          <p:nvPr/>
        </p:nvSpPr>
        <p:spPr bwMode="auto">
          <a:xfrm>
            <a:off x="990600" y="3962400"/>
            <a:ext cx="2743200" cy="15240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  <p:bldP spid="2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2190750" y="18240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2124075" y="1190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  <p:sp>
        <p:nvSpPr>
          <p:cNvPr id="2053" name="Rectangle 4"/>
          <p:cNvSpPr>
            <a:spLocks noChangeArrowheads="1"/>
          </p:cNvSpPr>
          <p:nvPr/>
        </p:nvSpPr>
        <p:spPr bwMode="auto">
          <a:xfrm>
            <a:off x="1828800" y="819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  <p:sp>
        <p:nvSpPr>
          <p:cNvPr id="2054" name="Rectangle 5"/>
          <p:cNvSpPr>
            <a:spLocks noChangeArrowheads="1"/>
          </p:cNvSpPr>
          <p:nvPr/>
        </p:nvSpPr>
        <p:spPr bwMode="auto">
          <a:xfrm>
            <a:off x="2052638" y="4048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304800"/>
            <a:ext cx="8610600" cy="52322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Computer Organization </a:t>
            </a:r>
            <a:r>
              <a:rPr lang="en-US" sz="2800" i="1" dirty="0" smtClean="0"/>
              <a:t>versus</a:t>
            </a:r>
            <a:r>
              <a:rPr lang="en-US" sz="2800" dirty="0" smtClean="0"/>
              <a:t> Computer Architecture</a:t>
            </a:r>
            <a:endParaRPr lang="en-IN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" y="5288340"/>
            <a:ext cx="830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ct val="100000"/>
            </a:pPr>
            <a:r>
              <a:rPr lang="en-US" sz="2400" dirty="0" smtClean="0">
                <a:latin typeface="" pitchFamily="18"/>
              </a:rPr>
              <a:t>Computer Organization</a:t>
            </a:r>
          </a:p>
          <a:p>
            <a:pPr lvl="1">
              <a:buSzPct val="100000"/>
            </a:pPr>
            <a:r>
              <a:rPr lang="en-US" sz="2400" dirty="0" smtClean="0">
                <a:latin typeface="" pitchFamily="18"/>
              </a:rPr>
              <a:t>The actual implementation of components in hardware</a:t>
            </a:r>
          </a:p>
          <a:p>
            <a:pPr lvl="1">
              <a:buSzPct val="100000"/>
            </a:pPr>
            <a:endParaRPr lang="en-US" dirty="0" smtClean="0">
              <a:solidFill>
                <a:schemeClr val="bg2"/>
              </a:solidFill>
              <a:latin typeface="" pitchFamily="18"/>
            </a:endParaRPr>
          </a:p>
          <a:p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304800" y="9906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100000"/>
            </a:pPr>
            <a:r>
              <a:rPr lang="en-US" sz="2400" dirty="0" smtClean="0">
                <a:latin typeface="" pitchFamily="18"/>
              </a:rPr>
              <a:t>Computer Architecture</a:t>
            </a:r>
          </a:p>
          <a:p>
            <a:pPr lvl="1">
              <a:buSzPct val="100000"/>
            </a:pPr>
            <a:r>
              <a:rPr lang="en-US" sz="2400" dirty="0" smtClean="0">
                <a:latin typeface="" pitchFamily="18"/>
              </a:rPr>
              <a:t>The view of a computer as perceived by software designers</a:t>
            </a:r>
          </a:p>
        </p:txBody>
      </p:sp>
      <p:grpSp>
        <p:nvGrpSpPr>
          <p:cNvPr id="12" name="Group 51"/>
          <p:cNvGrpSpPr>
            <a:grpSpLocks/>
          </p:cNvGrpSpPr>
          <p:nvPr/>
        </p:nvGrpSpPr>
        <p:grpSpPr bwMode="auto">
          <a:xfrm>
            <a:off x="2203450" y="1987550"/>
            <a:ext cx="6692900" cy="3575050"/>
            <a:chOff x="1301750" y="1454150"/>
            <a:chExt cx="6692900" cy="3575050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1301750" y="2825750"/>
              <a:ext cx="6692900" cy="444500"/>
            </a:xfrm>
            <a:prstGeom prst="rect">
              <a:avLst/>
            </a:prstGeom>
            <a:pattFill prst="horzBrick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" name="Oval 4"/>
            <p:cNvSpPr>
              <a:spLocks noChangeArrowheads="1"/>
            </p:cNvSpPr>
            <p:nvPr/>
          </p:nvSpPr>
          <p:spPr bwMode="auto">
            <a:xfrm>
              <a:off x="3740150" y="1454150"/>
              <a:ext cx="368300" cy="292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Line 5"/>
            <p:cNvSpPr>
              <a:spLocks noChangeShapeType="1"/>
            </p:cNvSpPr>
            <p:nvPr/>
          </p:nvSpPr>
          <p:spPr bwMode="auto">
            <a:xfrm flipH="1">
              <a:off x="3886200" y="1752600"/>
              <a:ext cx="762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6" name="Line 6"/>
            <p:cNvSpPr>
              <a:spLocks noChangeShapeType="1"/>
            </p:cNvSpPr>
            <p:nvPr/>
          </p:nvSpPr>
          <p:spPr bwMode="auto">
            <a:xfrm>
              <a:off x="3886200" y="2362200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>
              <a:off x="4114800" y="2362200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>
              <a:off x="4114800" y="2667000"/>
              <a:ext cx="76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Line 9"/>
            <p:cNvSpPr>
              <a:spLocks noChangeShapeType="1"/>
            </p:cNvSpPr>
            <p:nvPr/>
          </p:nvSpPr>
          <p:spPr bwMode="auto">
            <a:xfrm flipH="1">
              <a:off x="3733800" y="2362200"/>
              <a:ext cx="1524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20" name="Line 10"/>
            <p:cNvSpPr>
              <a:spLocks noChangeShapeType="1"/>
            </p:cNvSpPr>
            <p:nvPr/>
          </p:nvSpPr>
          <p:spPr bwMode="auto">
            <a:xfrm flipH="1">
              <a:off x="3505200" y="27432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21" name="Line 11"/>
            <p:cNvSpPr>
              <a:spLocks noChangeShapeType="1"/>
            </p:cNvSpPr>
            <p:nvPr/>
          </p:nvSpPr>
          <p:spPr bwMode="auto">
            <a:xfrm>
              <a:off x="3962400" y="19812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22" name="Line 12"/>
            <p:cNvSpPr>
              <a:spLocks noChangeShapeType="1"/>
            </p:cNvSpPr>
            <p:nvPr/>
          </p:nvSpPr>
          <p:spPr bwMode="auto">
            <a:xfrm flipV="1">
              <a:off x="4191000" y="1981200"/>
              <a:ext cx="152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23" name="Line 13"/>
            <p:cNvSpPr>
              <a:spLocks noChangeShapeType="1"/>
            </p:cNvSpPr>
            <p:nvPr/>
          </p:nvSpPr>
          <p:spPr bwMode="auto">
            <a:xfrm>
              <a:off x="3886200" y="1905000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24" name="Line 14"/>
            <p:cNvSpPr>
              <a:spLocks noChangeShapeType="1"/>
            </p:cNvSpPr>
            <p:nvPr/>
          </p:nvSpPr>
          <p:spPr bwMode="auto">
            <a:xfrm flipV="1">
              <a:off x="4114800" y="1752600"/>
              <a:ext cx="152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25" name="Oval 15"/>
            <p:cNvSpPr>
              <a:spLocks noChangeArrowheads="1"/>
            </p:cNvSpPr>
            <p:nvPr/>
          </p:nvSpPr>
          <p:spPr bwMode="auto">
            <a:xfrm>
              <a:off x="5111750" y="1530350"/>
              <a:ext cx="368300" cy="292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Line 16"/>
            <p:cNvSpPr>
              <a:spLocks noChangeShapeType="1"/>
            </p:cNvSpPr>
            <p:nvPr/>
          </p:nvSpPr>
          <p:spPr bwMode="auto">
            <a:xfrm>
              <a:off x="5334000" y="1828800"/>
              <a:ext cx="7620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27" name="Line 17"/>
            <p:cNvSpPr>
              <a:spLocks noChangeShapeType="1"/>
            </p:cNvSpPr>
            <p:nvPr/>
          </p:nvSpPr>
          <p:spPr bwMode="auto">
            <a:xfrm flipH="1">
              <a:off x="5105400" y="2438400"/>
              <a:ext cx="3048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28" name="Line 18"/>
            <p:cNvSpPr>
              <a:spLocks noChangeShapeType="1"/>
            </p:cNvSpPr>
            <p:nvPr/>
          </p:nvSpPr>
          <p:spPr bwMode="auto">
            <a:xfrm>
              <a:off x="5105400" y="2667000"/>
              <a:ext cx="1524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5410200" y="2438400"/>
              <a:ext cx="3048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0" name="Line 20"/>
            <p:cNvSpPr>
              <a:spLocks noChangeShapeType="1"/>
            </p:cNvSpPr>
            <p:nvPr/>
          </p:nvSpPr>
          <p:spPr bwMode="auto">
            <a:xfrm flipV="1">
              <a:off x="5715000" y="25146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1" name="Line 21"/>
            <p:cNvSpPr>
              <a:spLocks noChangeShapeType="1"/>
            </p:cNvSpPr>
            <p:nvPr/>
          </p:nvSpPr>
          <p:spPr bwMode="auto">
            <a:xfrm>
              <a:off x="5943600" y="2514600"/>
              <a:ext cx="762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2" name="Line 22"/>
            <p:cNvSpPr>
              <a:spLocks noChangeShapeType="1"/>
            </p:cNvSpPr>
            <p:nvPr/>
          </p:nvSpPr>
          <p:spPr bwMode="auto">
            <a:xfrm flipH="1">
              <a:off x="5181600" y="2057400"/>
              <a:ext cx="1524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3" name="Line 23"/>
            <p:cNvSpPr>
              <a:spLocks noChangeShapeType="1"/>
            </p:cNvSpPr>
            <p:nvPr/>
          </p:nvSpPr>
          <p:spPr bwMode="auto">
            <a:xfrm flipH="1" flipV="1">
              <a:off x="4953000" y="2209800"/>
              <a:ext cx="2286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4" name="Line 24"/>
            <p:cNvSpPr>
              <a:spLocks noChangeShapeType="1"/>
            </p:cNvSpPr>
            <p:nvPr/>
          </p:nvSpPr>
          <p:spPr bwMode="auto">
            <a:xfrm flipH="1">
              <a:off x="5029200" y="1981200"/>
              <a:ext cx="304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" name="Line 25"/>
            <p:cNvSpPr>
              <a:spLocks noChangeShapeType="1"/>
            </p:cNvSpPr>
            <p:nvPr/>
          </p:nvSpPr>
          <p:spPr bwMode="auto">
            <a:xfrm flipH="1" flipV="1">
              <a:off x="4800600" y="18288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6" name="Line 26"/>
            <p:cNvSpPr>
              <a:spLocks noChangeShapeType="1"/>
            </p:cNvSpPr>
            <p:nvPr/>
          </p:nvSpPr>
          <p:spPr bwMode="auto">
            <a:xfrm flipV="1">
              <a:off x="5181600" y="1676400"/>
              <a:ext cx="762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7" name="Line 27"/>
            <p:cNvSpPr>
              <a:spLocks noChangeShapeType="1"/>
            </p:cNvSpPr>
            <p:nvPr/>
          </p:nvSpPr>
          <p:spPr bwMode="auto">
            <a:xfrm flipH="1" flipV="1">
              <a:off x="3886200" y="1600200"/>
              <a:ext cx="152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8" name="Oval 28"/>
            <p:cNvSpPr>
              <a:spLocks noChangeArrowheads="1"/>
            </p:cNvSpPr>
            <p:nvPr/>
          </p:nvSpPr>
          <p:spPr bwMode="auto">
            <a:xfrm>
              <a:off x="4216400" y="3378200"/>
              <a:ext cx="635000" cy="48260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Line 29"/>
            <p:cNvSpPr>
              <a:spLocks noChangeShapeType="1"/>
            </p:cNvSpPr>
            <p:nvPr/>
          </p:nvSpPr>
          <p:spPr bwMode="auto">
            <a:xfrm flipV="1">
              <a:off x="4419600" y="3657600"/>
              <a:ext cx="76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40" name="Line 30"/>
            <p:cNvSpPr>
              <a:spLocks noChangeShapeType="1"/>
            </p:cNvSpPr>
            <p:nvPr/>
          </p:nvSpPr>
          <p:spPr bwMode="auto">
            <a:xfrm>
              <a:off x="4495800" y="3657600"/>
              <a:ext cx="762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41" name="Line 31"/>
            <p:cNvSpPr>
              <a:spLocks noChangeShapeType="1"/>
            </p:cNvSpPr>
            <p:nvPr/>
          </p:nvSpPr>
          <p:spPr bwMode="auto">
            <a:xfrm>
              <a:off x="4572000" y="3657600"/>
              <a:ext cx="76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42" name="Line 32"/>
            <p:cNvSpPr>
              <a:spLocks noChangeShapeType="1"/>
            </p:cNvSpPr>
            <p:nvPr/>
          </p:nvSpPr>
          <p:spPr bwMode="auto">
            <a:xfrm>
              <a:off x="4572000" y="3505200"/>
              <a:ext cx="1524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43" name="Line 33"/>
            <p:cNvSpPr>
              <a:spLocks noChangeShapeType="1"/>
            </p:cNvSpPr>
            <p:nvPr/>
          </p:nvSpPr>
          <p:spPr bwMode="auto">
            <a:xfrm flipH="1">
              <a:off x="4343400" y="3505200"/>
              <a:ext cx="762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44" name="Line 34"/>
            <p:cNvSpPr>
              <a:spLocks noChangeShapeType="1"/>
            </p:cNvSpPr>
            <p:nvPr/>
          </p:nvSpPr>
          <p:spPr bwMode="auto">
            <a:xfrm flipV="1">
              <a:off x="3886200" y="4953000"/>
              <a:ext cx="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45" name="Line 35"/>
            <p:cNvSpPr>
              <a:spLocks noChangeShapeType="1"/>
            </p:cNvSpPr>
            <p:nvPr/>
          </p:nvSpPr>
          <p:spPr bwMode="auto">
            <a:xfrm>
              <a:off x="4572000" y="3886200"/>
              <a:ext cx="0" cy="6096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46" name="Line 36"/>
            <p:cNvSpPr>
              <a:spLocks noChangeShapeType="1"/>
            </p:cNvSpPr>
            <p:nvPr/>
          </p:nvSpPr>
          <p:spPr bwMode="auto">
            <a:xfrm>
              <a:off x="4572000" y="4495800"/>
              <a:ext cx="3810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47" name="Line 37"/>
            <p:cNvSpPr>
              <a:spLocks noChangeShapeType="1"/>
            </p:cNvSpPr>
            <p:nvPr/>
          </p:nvSpPr>
          <p:spPr bwMode="auto">
            <a:xfrm>
              <a:off x="4953000" y="4495800"/>
              <a:ext cx="152400" cy="457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48" name="Line 38"/>
            <p:cNvSpPr>
              <a:spLocks noChangeShapeType="1"/>
            </p:cNvSpPr>
            <p:nvPr/>
          </p:nvSpPr>
          <p:spPr bwMode="auto">
            <a:xfrm flipV="1">
              <a:off x="5105400" y="4876800"/>
              <a:ext cx="76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49" name="Line 39"/>
            <p:cNvSpPr>
              <a:spLocks noChangeShapeType="1"/>
            </p:cNvSpPr>
            <p:nvPr/>
          </p:nvSpPr>
          <p:spPr bwMode="auto">
            <a:xfrm flipH="1">
              <a:off x="4191000" y="4495800"/>
              <a:ext cx="3810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50" name="Line 40"/>
            <p:cNvSpPr>
              <a:spLocks noChangeShapeType="1"/>
            </p:cNvSpPr>
            <p:nvPr/>
          </p:nvSpPr>
          <p:spPr bwMode="auto">
            <a:xfrm flipH="1">
              <a:off x="4038600" y="4572000"/>
              <a:ext cx="152400" cy="457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51" name="Line 41"/>
            <p:cNvSpPr>
              <a:spLocks noChangeShapeType="1"/>
            </p:cNvSpPr>
            <p:nvPr/>
          </p:nvSpPr>
          <p:spPr bwMode="auto">
            <a:xfrm flipH="1">
              <a:off x="3886200" y="5029200"/>
              <a:ext cx="1524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52" name="Line 42"/>
            <p:cNvSpPr>
              <a:spLocks noChangeShapeType="1"/>
            </p:cNvSpPr>
            <p:nvPr/>
          </p:nvSpPr>
          <p:spPr bwMode="auto">
            <a:xfrm>
              <a:off x="4572000" y="3886200"/>
              <a:ext cx="5334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53" name="Line 43"/>
            <p:cNvSpPr>
              <a:spLocks noChangeShapeType="1"/>
            </p:cNvSpPr>
            <p:nvPr/>
          </p:nvSpPr>
          <p:spPr bwMode="auto">
            <a:xfrm flipV="1">
              <a:off x="5105400" y="3276600"/>
              <a:ext cx="381000" cy="685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54" name="Line 44"/>
            <p:cNvSpPr>
              <a:spLocks noChangeShapeType="1"/>
            </p:cNvSpPr>
            <p:nvPr/>
          </p:nvSpPr>
          <p:spPr bwMode="auto">
            <a:xfrm>
              <a:off x="5486400" y="3276600"/>
              <a:ext cx="2286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55" name="Line 45"/>
            <p:cNvSpPr>
              <a:spLocks noChangeShapeType="1"/>
            </p:cNvSpPr>
            <p:nvPr/>
          </p:nvSpPr>
          <p:spPr bwMode="auto">
            <a:xfrm flipH="1">
              <a:off x="4114800" y="3962400"/>
              <a:ext cx="457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56" name="Line 46"/>
            <p:cNvSpPr>
              <a:spLocks noChangeShapeType="1"/>
            </p:cNvSpPr>
            <p:nvPr/>
          </p:nvSpPr>
          <p:spPr bwMode="auto">
            <a:xfrm flipH="1" flipV="1">
              <a:off x="3581400" y="3276600"/>
              <a:ext cx="533400" cy="7620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57" name="Line 47"/>
            <p:cNvSpPr>
              <a:spLocks noChangeShapeType="1"/>
            </p:cNvSpPr>
            <p:nvPr/>
          </p:nvSpPr>
          <p:spPr bwMode="auto">
            <a:xfrm flipH="1">
              <a:off x="3352800" y="3276600"/>
              <a:ext cx="2286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 useBgFill="1">
          <p:nvSpPr>
            <p:cNvPr id="58" name="Rectangle 48"/>
            <p:cNvSpPr>
              <a:spLocks noChangeArrowheads="1"/>
            </p:cNvSpPr>
            <p:nvPr/>
          </p:nvSpPr>
          <p:spPr bwMode="auto">
            <a:xfrm>
              <a:off x="2736850" y="2895600"/>
              <a:ext cx="3889911" cy="306109"/>
            </a:xfrm>
            <a:prstGeom prst="rect">
              <a:avLst/>
            </a:prstGeom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92000"/>
                </a:lnSpc>
              </a:pPr>
              <a:r>
                <a:rPr lang="en-US" b="1" dirty="0">
                  <a:solidFill>
                    <a:srgbClr val="FFFFFF"/>
                  </a:solidFill>
                  <a:latin typeface="Arial" pitchFamily="34" charset="0"/>
                </a:rPr>
                <a:t>  Instruction Set Architecture (ISA)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2190750" y="18240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2124075" y="1190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  <p:sp>
        <p:nvSpPr>
          <p:cNvPr id="2053" name="Rectangle 4"/>
          <p:cNvSpPr>
            <a:spLocks noChangeArrowheads="1"/>
          </p:cNvSpPr>
          <p:nvPr/>
        </p:nvSpPr>
        <p:spPr bwMode="auto">
          <a:xfrm>
            <a:off x="1828800" y="819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  <p:sp>
        <p:nvSpPr>
          <p:cNvPr id="2054" name="Rectangle 5"/>
          <p:cNvSpPr>
            <a:spLocks noChangeArrowheads="1"/>
          </p:cNvSpPr>
          <p:nvPr/>
        </p:nvSpPr>
        <p:spPr bwMode="auto">
          <a:xfrm>
            <a:off x="2052638" y="4048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304800"/>
            <a:ext cx="8610600" cy="52322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Computer Organization </a:t>
            </a:r>
            <a:r>
              <a:rPr lang="en-US" sz="2800" i="1" dirty="0">
                <a:solidFill>
                  <a:srgbClr val="FFFFFF"/>
                </a:solidFill>
              </a:rPr>
              <a:t>versus</a:t>
            </a:r>
            <a:r>
              <a:rPr lang="en-US" sz="2800" dirty="0">
                <a:solidFill>
                  <a:srgbClr val="FFFFFF"/>
                </a:solidFill>
              </a:rPr>
              <a:t> Computer Architecture</a:t>
            </a:r>
            <a:endParaRPr lang="en-IN" sz="280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5486400"/>
            <a:ext cx="472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en-US" sz="2400" dirty="0">
                <a:solidFill>
                  <a:srgbClr val="FFFFFF"/>
                </a:solidFill>
                <a:latin typeface="" pitchFamily="18"/>
              </a:rPr>
              <a:t>Computer </a:t>
            </a:r>
            <a:r>
              <a:rPr lang="en-US" sz="2400" dirty="0" smtClean="0">
                <a:solidFill>
                  <a:srgbClr val="FFFFFF"/>
                </a:solidFill>
                <a:latin typeface="" pitchFamily="18"/>
              </a:rPr>
              <a:t>Organization:</a:t>
            </a:r>
            <a:endParaRPr lang="en-US" sz="2400" dirty="0">
              <a:solidFill>
                <a:srgbClr val="FFFFFF"/>
              </a:solidFill>
              <a:latin typeface="" pitchFamily="18"/>
            </a:endParaRPr>
          </a:p>
          <a:p>
            <a:pPr lvl="1">
              <a:buSzPct val="100000"/>
            </a:pPr>
            <a:r>
              <a:rPr lang="en-US" sz="2400" dirty="0" smtClean="0">
                <a:latin typeface="" pitchFamily="18"/>
              </a:rPr>
              <a:t>The anatomy of a </a:t>
            </a:r>
            <a:r>
              <a:rPr lang="en-US" sz="2400" dirty="0" smtClean="0">
                <a:latin typeface="" pitchFamily="18"/>
              </a:rPr>
              <a:t>machine</a:t>
            </a:r>
          </a:p>
          <a:p>
            <a:pPr lvl="1">
              <a:buSzPct val="100000"/>
            </a:pPr>
            <a:r>
              <a:rPr lang="en-US" sz="2400" dirty="0" smtClean="0">
                <a:latin typeface="" pitchFamily="18"/>
              </a:rPr>
              <a:t>(structural view)</a:t>
            </a:r>
            <a:endParaRPr lang="en-US" sz="2400" dirty="0">
              <a:latin typeface="" pitchFamily="18"/>
            </a:endParaRPr>
          </a:p>
          <a:p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906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sz="2400" dirty="0">
                <a:solidFill>
                  <a:srgbClr val="FFFFFF"/>
                </a:solidFill>
                <a:latin typeface="" pitchFamily="18"/>
              </a:rPr>
              <a:t>Computer </a:t>
            </a:r>
            <a:r>
              <a:rPr lang="en-US" sz="2400" dirty="0" smtClean="0">
                <a:solidFill>
                  <a:srgbClr val="FFFFFF"/>
                </a:solidFill>
                <a:latin typeface="" pitchFamily="18"/>
              </a:rPr>
              <a:t>Architecture: The personality of a </a:t>
            </a:r>
            <a:r>
              <a:rPr lang="en-US" sz="2400" dirty="0" smtClean="0">
                <a:solidFill>
                  <a:srgbClr val="FFFFFF"/>
                </a:solidFill>
                <a:latin typeface="" pitchFamily="18"/>
              </a:rPr>
              <a:t>machine</a:t>
            </a:r>
          </a:p>
          <a:p>
            <a:pPr>
              <a:buSzPct val="100000"/>
            </a:pPr>
            <a:r>
              <a:rPr lang="en-US" sz="2400" dirty="0" smtClean="0">
                <a:solidFill>
                  <a:srgbClr val="FFFFFF"/>
                </a:solidFill>
                <a:latin typeface="" pitchFamily="18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" pitchFamily="18"/>
              </a:rPr>
              <a:t>                                     (behavioral view)</a:t>
            </a:r>
            <a:endParaRPr lang="en-US" sz="2400" dirty="0">
              <a:solidFill>
                <a:srgbClr val="FFFFFF"/>
              </a:solidFill>
              <a:latin typeface="" pitchFamily="18"/>
            </a:endParaRPr>
          </a:p>
        </p:txBody>
      </p:sp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0" y="1905000"/>
            <a:ext cx="6692900" cy="3575050"/>
            <a:chOff x="1301750" y="1454150"/>
            <a:chExt cx="6692900" cy="3575050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1301750" y="2825750"/>
              <a:ext cx="6692900" cy="444500"/>
            </a:xfrm>
            <a:prstGeom prst="rect">
              <a:avLst/>
            </a:prstGeom>
            <a:pattFill prst="horzBrick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" name="Oval 4"/>
            <p:cNvSpPr>
              <a:spLocks noChangeArrowheads="1"/>
            </p:cNvSpPr>
            <p:nvPr/>
          </p:nvSpPr>
          <p:spPr bwMode="auto">
            <a:xfrm>
              <a:off x="3740150" y="1454150"/>
              <a:ext cx="368300" cy="292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Line 5"/>
            <p:cNvSpPr>
              <a:spLocks noChangeShapeType="1"/>
            </p:cNvSpPr>
            <p:nvPr/>
          </p:nvSpPr>
          <p:spPr bwMode="auto">
            <a:xfrm flipH="1">
              <a:off x="3886200" y="1752600"/>
              <a:ext cx="762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6" name="Line 6"/>
            <p:cNvSpPr>
              <a:spLocks noChangeShapeType="1"/>
            </p:cNvSpPr>
            <p:nvPr/>
          </p:nvSpPr>
          <p:spPr bwMode="auto">
            <a:xfrm>
              <a:off x="3886200" y="2362200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>
              <a:off x="4114800" y="2362200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>
              <a:off x="4114800" y="2667000"/>
              <a:ext cx="76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19" name="Line 9"/>
            <p:cNvSpPr>
              <a:spLocks noChangeShapeType="1"/>
            </p:cNvSpPr>
            <p:nvPr/>
          </p:nvSpPr>
          <p:spPr bwMode="auto">
            <a:xfrm flipH="1">
              <a:off x="3733800" y="2362200"/>
              <a:ext cx="1524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20" name="Line 10"/>
            <p:cNvSpPr>
              <a:spLocks noChangeShapeType="1"/>
            </p:cNvSpPr>
            <p:nvPr/>
          </p:nvSpPr>
          <p:spPr bwMode="auto">
            <a:xfrm flipH="1">
              <a:off x="3505200" y="27432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21" name="Line 11"/>
            <p:cNvSpPr>
              <a:spLocks noChangeShapeType="1"/>
            </p:cNvSpPr>
            <p:nvPr/>
          </p:nvSpPr>
          <p:spPr bwMode="auto">
            <a:xfrm>
              <a:off x="3962400" y="19812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22" name="Line 12"/>
            <p:cNvSpPr>
              <a:spLocks noChangeShapeType="1"/>
            </p:cNvSpPr>
            <p:nvPr/>
          </p:nvSpPr>
          <p:spPr bwMode="auto">
            <a:xfrm flipV="1">
              <a:off x="4191000" y="1981200"/>
              <a:ext cx="152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23" name="Line 13"/>
            <p:cNvSpPr>
              <a:spLocks noChangeShapeType="1"/>
            </p:cNvSpPr>
            <p:nvPr/>
          </p:nvSpPr>
          <p:spPr bwMode="auto">
            <a:xfrm>
              <a:off x="3886200" y="1905000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24" name="Line 14"/>
            <p:cNvSpPr>
              <a:spLocks noChangeShapeType="1"/>
            </p:cNvSpPr>
            <p:nvPr/>
          </p:nvSpPr>
          <p:spPr bwMode="auto">
            <a:xfrm flipV="1">
              <a:off x="4114800" y="1752600"/>
              <a:ext cx="152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25" name="Oval 15"/>
            <p:cNvSpPr>
              <a:spLocks noChangeArrowheads="1"/>
            </p:cNvSpPr>
            <p:nvPr/>
          </p:nvSpPr>
          <p:spPr bwMode="auto">
            <a:xfrm>
              <a:off x="5111750" y="1530350"/>
              <a:ext cx="368300" cy="2921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Line 16"/>
            <p:cNvSpPr>
              <a:spLocks noChangeShapeType="1"/>
            </p:cNvSpPr>
            <p:nvPr/>
          </p:nvSpPr>
          <p:spPr bwMode="auto">
            <a:xfrm>
              <a:off x="5334000" y="1828800"/>
              <a:ext cx="7620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27" name="Line 17"/>
            <p:cNvSpPr>
              <a:spLocks noChangeShapeType="1"/>
            </p:cNvSpPr>
            <p:nvPr/>
          </p:nvSpPr>
          <p:spPr bwMode="auto">
            <a:xfrm flipH="1">
              <a:off x="5105400" y="2438400"/>
              <a:ext cx="3048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28" name="Line 18"/>
            <p:cNvSpPr>
              <a:spLocks noChangeShapeType="1"/>
            </p:cNvSpPr>
            <p:nvPr/>
          </p:nvSpPr>
          <p:spPr bwMode="auto">
            <a:xfrm>
              <a:off x="5105400" y="2667000"/>
              <a:ext cx="1524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5410200" y="2438400"/>
              <a:ext cx="3048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0" name="Line 20"/>
            <p:cNvSpPr>
              <a:spLocks noChangeShapeType="1"/>
            </p:cNvSpPr>
            <p:nvPr/>
          </p:nvSpPr>
          <p:spPr bwMode="auto">
            <a:xfrm flipV="1">
              <a:off x="5715000" y="25146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1" name="Line 21"/>
            <p:cNvSpPr>
              <a:spLocks noChangeShapeType="1"/>
            </p:cNvSpPr>
            <p:nvPr/>
          </p:nvSpPr>
          <p:spPr bwMode="auto">
            <a:xfrm>
              <a:off x="5943600" y="2514600"/>
              <a:ext cx="762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2" name="Line 22"/>
            <p:cNvSpPr>
              <a:spLocks noChangeShapeType="1"/>
            </p:cNvSpPr>
            <p:nvPr/>
          </p:nvSpPr>
          <p:spPr bwMode="auto">
            <a:xfrm flipH="1">
              <a:off x="5181600" y="2057400"/>
              <a:ext cx="1524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3" name="Line 23"/>
            <p:cNvSpPr>
              <a:spLocks noChangeShapeType="1"/>
            </p:cNvSpPr>
            <p:nvPr/>
          </p:nvSpPr>
          <p:spPr bwMode="auto">
            <a:xfrm flipH="1" flipV="1">
              <a:off x="4953000" y="2209800"/>
              <a:ext cx="2286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4" name="Line 24"/>
            <p:cNvSpPr>
              <a:spLocks noChangeShapeType="1"/>
            </p:cNvSpPr>
            <p:nvPr/>
          </p:nvSpPr>
          <p:spPr bwMode="auto">
            <a:xfrm flipH="1">
              <a:off x="5029200" y="1981200"/>
              <a:ext cx="304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5" name="Line 25"/>
            <p:cNvSpPr>
              <a:spLocks noChangeShapeType="1"/>
            </p:cNvSpPr>
            <p:nvPr/>
          </p:nvSpPr>
          <p:spPr bwMode="auto">
            <a:xfrm flipH="1" flipV="1">
              <a:off x="4800600" y="18288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6" name="Line 26"/>
            <p:cNvSpPr>
              <a:spLocks noChangeShapeType="1"/>
            </p:cNvSpPr>
            <p:nvPr/>
          </p:nvSpPr>
          <p:spPr bwMode="auto">
            <a:xfrm flipV="1">
              <a:off x="5181600" y="1676400"/>
              <a:ext cx="762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7" name="Line 27"/>
            <p:cNvSpPr>
              <a:spLocks noChangeShapeType="1"/>
            </p:cNvSpPr>
            <p:nvPr/>
          </p:nvSpPr>
          <p:spPr bwMode="auto">
            <a:xfrm flipH="1" flipV="1">
              <a:off x="3886200" y="1600200"/>
              <a:ext cx="152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38" name="Oval 28"/>
            <p:cNvSpPr>
              <a:spLocks noChangeArrowheads="1"/>
            </p:cNvSpPr>
            <p:nvPr/>
          </p:nvSpPr>
          <p:spPr bwMode="auto">
            <a:xfrm>
              <a:off x="4216400" y="3378200"/>
              <a:ext cx="635000" cy="48260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Line 29"/>
            <p:cNvSpPr>
              <a:spLocks noChangeShapeType="1"/>
            </p:cNvSpPr>
            <p:nvPr/>
          </p:nvSpPr>
          <p:spPr bwMode="auto">
            <a:xfrm flipV="1">
              <a:off x="4419600" y="3657600"/>
              <a:ext cx="76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40" name="Line 30"/>
            <p:cNvSpPr>
              <a:spLocks noChangeShapeType="1"/>
            </p:cNvSpPr>
            <p:nvPr/>
          </p:nvSpPr>
          <p:spPr bwMode="auto">
            <a:xfrm>
              <a:off x="4495800" y="3657600"/>
              <a:ext cx="762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41" name="Line 31"/>
            <p:cNvSpPr>
              <a:spLocks noChangeShapeType="1"/>
            </p:cNvSpPr>
            <p:nvPr/>
          </p:nvSpPr>
          <p:spPr bwMode="auto">
            <a:xfrm>
              <a:off x="4572000" y="3657600"/>
              <a:ext cx="76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42" name="Line 32"/>
            <p:cNvSpPr>
              <a:spLocks noChangeShapeType="1"/>
            </p:cNvSpPr>
            <p:nvPr/>
          </p:nvSpPr>
          <p:spPr bwMode="auto">
            <a:xfrm>
              <a:off x="4572000" y="3505200"/>
              <a:ext cx="1524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43" name="Line 33"/>
            <p:cNvSpPr>
              <a:spLocks noChangeShapeType="1"/>
            </p:cNvSpPr>
            <p:nvPr/>
          </p:nvSpPr>
          <p:spPr bwMode="auto">
            <a:xfrm flipH="1">
              <a:off x="4343400" y="3505200"/>
              <a:ext cx="762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44" name="Line 34"/>
            <p:cNvSpPr>
              <a:spLocks noChangeShapeType="1"/>
            </p:cNvSpPr>
            <p:nvPr/>
          </p:nvSpPr>
          <p:spPr bwMode="auto">
            <a:xfrm flipV="1">
              <a:off x="3886200" y="4953000"/>
              <a:ext cx="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45" name="Line 35"/>
            <p:cNvSpPr>
              <a:spLocks noChangeShapeType="1"/>
            </p:cNvSpPr>
            <p:nvPr/>
          </p:nvSpPr>
          <p:spPr bwMode="auto">
            <a:xfrm>
              <a:off x="4572000" y="3886200"/>
              <a:ext cx="0" cy="6096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46" name="Line 36"/>
            <p:cNvSpPr>
              <a:spLocks noChangeShapeType="1"/>
            </p:cNvSpPr>
            <p:nvPr/>
          </p:nvSpPr>
          <p:spPr bwMode="auto">
            <a:xfrm>
              <a:off x="4572000" y="4495800"/>
              <a:ext cx="3810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47" name="Line 37"/>
            <p:cNvSpPr>
              <a:spLocks noChangeShapeType="1"/>
            </p:cNvSpPr>
            <p:nvPr/>
          </p:nvSpPr>
          <p:spPr bwMode="auto">
            <a:xfrm>
              <a:off x="4953000" y="4495800"/>
              <a:ext cx="152400" cy="457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48" name="Line 38"/>
            <p:cNvSpPr>
              <a:spLocks noChangeShapeType="1"/>
            </p:cNvSpPr>
            <p:nvPr/>
          </p:nvSpPr>
          <p:spPr bwMode="auto">
            <a:xfrm flipV="1">
              <a:off x="5105400" y="4876800"/>
              <a:ext cx="76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49" name="Line 39"/>
            <p:cNvSpPr>
              <a:spLocks noChangeShapeType="1"/>
            </p:cNvSpPr>
            <p:nvPr/>
          </p:nvSpPr>
          <p:spPr bwMode="auto">
            <a:xfrm flipH="1">
              <a:off x="4191000" y="4495800"/>
              <a:ext cx="3810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50" name="Line 40"/>
            <p:cNvSpPr>
              <a:spLocks noChangeShapeType="1"/>
            </p:cNvSpPr>
            <p:nvPr/>
          </p:nvSpPr>
          <p:spPr bwMode="auto">
            <a:xfrm flipH="1">
              <a:off x="4038600" y="4572000"/>
              <a:ext cx="152400" cy="457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51" name="Line 41"/>
            <p:cNvSpPr>
              <a:spLocks noChangeShapeType="1"/>
            </p:cNvSpPr>
            <p:nvPr/>
          </p:nvSpPr>
          <p:spPr bwMode="auto">
            <a:xfrm flipH="1">
              <a:off x="3886200" y="5029200"/>
              <a:ext cx="1524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52" name="Line 42"/>
            <p:cNvSpPr>
              <a:spLocks noChangeShapeType="1"/>
            </p:cNvSpPr>
            <p:nvPr/>
          </p:nvSpPr>
          <p:spPr bwMode="auto">
            <a:xfrm>
              <a:off x="4572000" y="3886200"/>
              <a:ext cx="5334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53" name="Line 43"/>
            <p:cNvSpPr>
              <a:spLocks noChangeShapeType="1"/>
            </p:cNvSpPr>
            <p:nvPr/>
          </p:nvSpPr>
          <p:spPr bwMode="auto">
            <a:xfrm flipV="1">
              <a:off x="5105400" y="3276600"/>
              <a:ext cx="381000" cy="685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54" name="Line 44"/>
            <p:cNvSpPr>
              <a:spLocks noChangeShapeType="1"/>
            </p:cNvSpPr>
            <p:nvPr/>
          </p:nvSpPr>
          <p:spPr bwMode="auto">
            <a:xfrm>
              <a:off x="5486400" y="3276600"/>
              <a:ext cx="2286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55" name="Line 45"/>
            <p:cNvSpPr>
              <a:spLocks noChangeShapeType="1"/>
            </p:cNvSpPr>
            <p:nvPr/>
          </p:nvSpPr>
          <p:spPr bwMode="auto">
            <a:xfrm flipH="1">
              <a:off x="4114800" y="3962400"/>
              <a:ext cx="457200" cy="76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56" name="Line 46"/>
            <p:cNvSpPr>
              <a:spLocks noChangeShapeType="1"/>
            </p:cNvSpPr>
            <p:nvPr/>
          </p:nvSpPr>
          <p:spPr bwMode="auto">
            <a:xfrm flipH="1" flipV="1">
              <a:off x="3581400" y="3276600"/>
              <a:ext cx="533400" cy="7620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57" name="Line 47"/>
            <p:cNvSpPr>
              <a:spLocks noChangeShapeType="1"/>
            </p:cNvSpPr>
            <p:nvPr/>
          </p:nvSpPr>
          <p:spPr bwMode="auto">
            <a:xfrm flipH="1">
              <a:off x="3352800" y="3276600"/>
              <a:ext cx="2286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sp useBgFill="1">
          <p:nvSpPr>
            <p:cNvPr id="58" name="Rectangle 48"/>
            <p:cNvSpPr>
              <a:spLocks noChangeArrowheads="1"/>
            </p:cNvSpPr>
            <p:nvPr/>
          </p:nvSpPr>
          <p:spPr bwMode="auto">
            <a:xfrm>
              <a:off x="2736850" y="2895600"/>
              <a:ext cx="3970895" cy="334451"/>
            </a:xfrm>
            <a:prstGeom prst="rect">
              <a:avLst/>
            </a:prstGeom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92000"/>
                </a:lnSpc>
              </a:pPr>
              <a:r>
                <a:rPr lang="en-US" b="1" dirty="0">
                  <a:solidFill>
                    <a:srgbClr val="FFFFFF"/>
                  </a:solidFill>
                  <a:latin typeface="Arial" pitchFamily="34" charset="0"/>
                </a:rPr>
                <a:t>  </a:t>
              </a:r>
              <a:r>
                <a:rPr lang="en-US" sz="2000" dirty="0">
                  <a:solidFill>
                    <a:srgbClr val="FFFFFF"/>
                  </a:solidFill>
                  <a:latin typeface="Arial" pitchFamily="34" charset="0"/>
                </a:rPr>
                <a:t>Instruction Set Architecture (ISA)</a:t>
              </a:r>
            </a:p>
          </p:txBody>
        </p:sp>
      </p:grpSp>
      <p:pic>
        <p:nvPicPr>
          <p:cNvPr id="59" name="Picture 58" descr="anatom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8800" y="3794632"/>
            <a:ext cx="2804160" cy="3063368"/>
          </a:xfrm>
          <a:prstGeom prst="rect">
            <a:avLst/>
          </a:prstGeom>
        </p:spPr>
      </p:pic>
      <p:pic>
        <p:nvPicPr>
          <p:cNvPr id="60" name="Picture 59" descr="personalit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9800" y="1524000"/>
            <a:ext cx="1981200" cy="1636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35C85-8C9F-4DE2-8220-0407878A832D}" type="slidenum">
              <a:rPr lang="en-US"/>
              <a:pPr/>
              <a:t>45</a:t>
            </a:fld>
            <a:endParaRPr 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 smtClean="0"/>
              <a:t>Computer Architecture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  <a:buNone/>
              <a:defRPr/>
            </a:pPr>
            <a:endParaRPr lang="en-US" dirty="0" smtClean="0"/>
          </a:p>
          <a:p>
            <a:pPr eaLnBrk="1" hangingPunct="1">
              <a:buClr>
                <a:schemeClr val="tx1"/>
              </a:buClr>
              <a:defRPr/>
            </a:pPr>
            <a:r>
              <a:rPr lang="en-US" dirty="0" smtClean="0"/>
              <a:t>Architecture is visible to a programmer</a:t>
            </a:r>
          </a:p>
          <a:p>
            <a:pPr lvl="1" eaLnBrk="1" hangingPunct="1">
              <a:defRPr/>
            </a:pPr>
            <a:r>
              <a:rPr lang="en-US" dirty="0" smtClean="0"/>
              <a:t>Instruction set</a:t>
            </a:r>
          </a:p>
          <a:p>
            <a:pPr lvl="1" eaLnBrk="1" hangingPunct="1">
              <a:defRPr/>
            </a:pPr>
            <a:r>
              <a:rPr lang="en-US" dirty="0" smtClean="0"/>
              <a:t>Registers</a:t>
            </a:r>
          </a:p>
          <a:p>
            <a:pPr lvl="1" eaLnBrk="1" hangingPunct="1">
              <a:defRPr/>
            </a:pPr>
            <a:r>
              <a:rPr lang="en-US" dirty="0" smtClean="0"/>
              <a:t>Data representation, addressing modes</a:t>
            </a:r>
          </a:p>
          <a:p>
            <a:pPr lvl="1" eaLnBrk="1" hangingPunct="1">
              <a:defRPr/>
            </a:pPr>
            <a:r>
              <a:rPr lang="en-US" dirty="0" smtClean="0"/>
              <a:t>I/O mechanisms</a:t>
            </a:r>
          </a:p>
          <a:p>
            <a:pPr lvl="1" eaLnBrk="1" hangingPunct="1">
              <a:defRPr/>
            </a:pPr>
            <a:r>
              <a:rPr lang="en-US" dirty="0" smtClean="0"/>
              <a:t>Virtual view of memory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 smtClean="0"/>
              <a:t>Computer Organization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rgbClr val="FFFFFF"/>
              </a:buClr>
              <a:defRPr/>
            </a:pPr>
            <a:r>
              <a:rPr lang="en-US" dirty="0" smtClean="0"/>
              <a:t>Organization is visible to hardware designer</a:t>
            </a:r>
          </a:p>
          <a:p>
            <a:pPr lvl="1" eaLnBrk="1" hangingPunct="1">
              <a:buNone/>
              <a:defRPr/>
            </a:pPr>
            <a:r>
              <a:rPr lang="en-US" dirty="0" smtClean="0"/>
              <a:t> </a:t>
            </a:r>
          </a:p>
          <a:p>
            <a:pPr lvl="1" eaLnBrk="1" hangingPunct="1">
              <a:defRPr/>
            </a:pPr>
            <a:r>
              <a:rPr lang="en-US" dirty="0" smtClean="0"/>
              <a:t>Hardware implementation of an instruction</a:t>
            </a:r>
          </a:p>
          <a:p>
            <a:pPr lvl="1" eaLnBrk="1" hangingPunct="1">
              <a:defRPr/>
            </a:pPr>
            <a:r>
              <a:rPr lang="en-US" dirty="0" smtClean="0"/>
              <a:t>Registers, program counter</a:t>
            </a:r>
          </a:p>
          <a:p>
            <a:pPr lvl="1" eaLnBrk="1" hangingPunct="1">
              <a:defRPr/>
            </a:pPr>
            <a:r>
              <a:rPr lang="en-US" dirty="0" smtClean="0"/>
              <a:t>Arithmetic and logical units</a:t>
            </a:r>
          </a:p>
          <a:p>
            <a:pPr lvl="1" eaLnBrk="1" hangingPunct="1">
              <a:defRPr/>
            </a:pPr>
            <a:r>
              <a:rPr lang="en-US" dirty="0" smtClean="0"/>
              <a:t>Control logic, internal states</a:t>
            </a:r>
          </a:p>
          <a:p>
            <a:pPr lvl="1" eaLnBrk="1" hangingPunct="1">
              <a:defRPr/>
            </a:pPr>
            <a:r>
              <a:rPr lang="en-US" dirty="0" smtClean="0"/>
              <a:t>Pipelining hardware</a:t>
            </a:r>
          </a:p>
          <a:p>
            <a:pPr lvl="1" eaLnBrk="1" hangingPunct="1">
              <a:defRPr/>
            </a:pPr>
            <a:r>
              <a:rPr lang="en-US" dirty="0" smtClean="0"/>
              <a:t>Cache and main memory  </a:t>
            </a:r>
          </a:p>
          <a:p>
            <a:pPr lvl="1" eaLnBrk="1" hangingPunct="1"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sz="3600" dirty="0" smtClean="0">
                <a:solidFill>
                  <a:schemeClr val="bg2"/>
                </a:solidFill>
                <a:effectLst/>
              </a:rPr>
              <a:t>Computer Design Approach</a:t>
            </a:r>
            <a:endParaRPr lang="en-IN" sz="3600" dirty="0">
              <a:solidFill>
                <a:schemeClr val="bg2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FFFFFF"/>
                </a:solidFill>
              </a:rPr>
              <a:t>ACMU 2008-09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110A0E-C7CD-4535-89CA-0A459DE4C6C1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57200" y="3048000"/>
            <a:ext cx="3810000" cy="1066800"/>
          </a:xfrm>
          <a:prstGeom prst="roundRect">
            <a:avLst>
              <a:gd name="adj" fmla="val 16667"/>
            </a:avLst>
          </a:prstGeom>
          <a:solidFill>
            <a:srgbClr val="FF006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Instruction Set Architecture (ISA)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457200" y="1371600"/>
            <a:ext cx="3733800" cy="1066800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/>
            <a:r>
              <a:rPr lang="en-US" sz="2000" dirty="0" smtClean="0">
                <a:solidFill>
                  <a:schemeClr val="bg2"/>
                </a:solidFill>
                <a:latin typeface="Calibri"/>
                <a:cs typeface="Calibri"/>
              </a:rPr>
              <a:t>System software</a:t>
            </a:r>
          </a:p>
          <a:p>
            <a:pPr algn="ctr" defTabSz="820738"/>
            <a:r>
              <a:rPr lang="en-US" sz="2000" dirty="0" smtClean="0">
                <a:solidFill>
                  <a:schemeClr val="bg2"/>
                </a:solidFill>
                <a:latin typeface="Calibri"/>
                <a:cs typeface="Calibri"/>
              </a:rPr>
              <a:t>(OS, </a:t>
            </a:r>
            <a:r>
              <a:rPr lang="en-US" sz="2000" dirty="0" err="1" smtClean="0">
                <a:solidFill>
                  <a:schemeClr val="bg2"/>
                </a:solidFill>
                <a:latin typeface="Calibri"/>
                <a:cs typeface="Calibri"/>
              </a:rPr>
              <a:t>Compiliers</a:t>
            </a:r>
            <a:r>
              <a:rPr lang="en-US" sz="2000" dirty="0" smtClean="0">
                <a:solidFill>
                  <a:schemeClr val="bg2"/>
                </a:solidFill>
                <a:latin typeface="Calibri"/>
                <a:cs typeface="Calibri"/>
              </a:rPr>
              <a:t>)</a:t>
            </a:r>
            <a:endParaRPr lang="en-US" sz="2000" dirty="0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533400" y="4648200"/>
            <a:ext cx="3886200" cy="1066800"/>
          </a:xfrm>
          <a:prstGeom prst="roundRect">
            <a:avLst>
              <a:gd name="adj" fmla="val 16667"/>
            </a:avLst>
          </a:prstGeom>
          <a:solidFill>
            <a:schemeClr val="bg1">
              <a:lumMod val="60000"/>
              <a:lumOff val="40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/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Computer Organization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0800000">
            <a:off x="2209800" y="4038600"/>
            <a:ext cx="457200" cy="60960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 rot="10800000">
            <a:off x="2209800" y="2362200"/>
            <a:ext cx="457200" cy="60960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0" y="5791200"/>
            <a:ext cx="38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</a:rPr>
              <a:t>Bottom-up approach: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Hardware first, ISA later</a:t>
            </a:r>
            <a:endParaRPr lang="en-IN" sz="2400" dirty="0">
              <a:solidFill>
                <a:schemeClr val="bg2"/>
              </a:solidFill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4800600" y="3048000"/>
            <a:ext cx="3810000" cy="1066800"/>
          </a:xfrm>
          <a:prstGeom prst="roundRect">
            <a:avLst>
              <a:gd name="adj" fmla="val 16667"/>
            </a:avLst>
          </a:prstGeom>
          <a:solidFill>
            <a:srgbClr val="FF006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/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Instruction Set Architecture (ISA)</a:t>
            </a: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4800600" y="1371600"/>
            <a:ext cx="3733800" cy="1066800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/>
            <a:r>
              <a:rPr lang="en-US" sz="2000" dirty="0" smtClean="0">
                <a:solidFill>
                  <a:schemeClr val="bg2"/>
                </a:solidFill>
                <a:latin typeface="Calibri"/>
                <a:cs typeface="Calibri"/>
              </a:rPr>
              <a:t>System software</a:t>
            </a:r>
            <a:endParaRPr lang="en-US" sz="2000" dirty="0" smtClean="0">
              <a:solidFill>
                <a:schemeClr val="bg2"/>
              </a:solidFill>
              <a:latin typeface="Calibri"/>
              <a:cs typeface="Calibri"/>
            </a:endParaRPr>
          </a:p>
          <a:p>
            <a:pPr algn="ctr" defTabSz="820738"/>
            <a:r>
              <a:rPr lang="en-US" sz="2000" dirty="0" smtClean="0">
                <a:solidFill>
                  <a:schemeClr val="bg2"/>
                </a:solidFill>
                <a:latin typeface="Calibri"/>
                <a:cs typeface="Calibri"/>
              </a:rPr>
              <a:t>(OS, </a:t>
            </a:r>
            <a:r>
              <a:rPr lang="en-US" sz="2000" dirty="0" err="1" smtClean="0">
                <a:solidFill>
                  <a:schemeClr val="bg2"/>
                </a:solidFill>
                <a:latin typeface="Calibri"/>
                <a:cs typeface="Calibri"/>
              </a:rPr>
              <a:t>Compiliers</a:t>
            </a:r>
            <a:r>
              <a:rPr lang="en-US" sz="2000" dirty="0" smtClean="0">
                <a:solidFill>
                  <a:schemeClr val="bg2"/>
                </a:solidFill>
                <a:latin typeface="Calibri"/>
                <a:cs typeface="Calibri"/>
              </a:rPr>
              <a:t>)</a:t>
            </a:r>
            <a:endParaRPr lang="en-US" sz="2000" dirty="0" smtClean="0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4876800" y="4648200"/>
            <a:ext cx="3886200" cy="1066800"/>
          </a:xfrm>
          <a:prstGeom prst="roundRect">
            <a:avLst>
              <a:gd name="adj" fmla="val 16667"/>
            </a:avLst>
          </a:prstGeom>
          <a:solidFill>
            <a:schemeClr val="bg1">
              <a:lumMod val="60000"/>
              <a:lumOff val="40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/>
            <a:r>
              <a:rPr lang="en-US" sz="2000" dirty="0" smtClean="0">
                <a:solidFill>
                  <a:srgbClr val="FFFFFF"/>
                </a:solidFill>
                <a:latin typeface="Calibri"/>
                <a:cs typeface="Calibri"/>
              </a:rPr>
              <a:t>Computer Organization</a:t>
            </a:r>
            <a:endParaRPr lang="en-US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6553200" y="4114800"/>
            <a:ext cx="457200" cy="60960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 rot="10800000">
            <a:off x="6553200" y="2362200"/>
            <a:ext cx="457200" cy="60960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81600" y="5791200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</a:rPr>
              <a:t>Top-down approach: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ISA first, hardware later</a:t>
            </a:r>
            <a:endParaRPr lang="en-IN" sz="2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Spring 2016, Jan 13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ELEC 5200-001/6200-001 Lecture 1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06E9E-1549-4620-B1D9-01E54E7231B9}" type="slidenum">
              <a:rPr lang="en-US">
                <a:solidFill>
                  <a:srgbClr val="FFFFFF"/>
                </a:solidFill>
              </a:rPr>
              <a:pPr/>
              <a:t>48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 dirty="0" smtClean="0">
                <a:solidFill>
                  <a:schemeClr val="bg2"/>
                </a:solidFill>
                <a:effectLst/>
              </a:rPr>
              <a:t>Instruction Set Architecture (ISA</a:t>
            </a:r>
            <a:r>
              <a:rPr lang="en-US" sz="3600" dirty="0" smtClean="0">
                <a:solidFill>
                  <a:schemeClr val="bg2"/>
                </a:solidFill>
                <a:effectLst/>
              </a:rPr>
              <a:t>)</a:t>
            </a:r>
            <a:r>
              <a:rPr lang="en-US" sz="3600" dirty="0" smtClean="0">
                <a:solidFill>
                  <a:schemeClr val="bg2"/>
                </a:solidFill>
                <a:effectLst/>
              </a:rPr>
              <a:t/>
            </a:r>
            <a:br>
              <a:rPr lang="en-US" sz="3600" dirty="0" smtClean="0">
                <a:solidFill>
                  <a:schemeClr val="bg2"/>
                </a:solidFill>
                <a:effectLst/>
              </a:rPr>
            </a:br>
            <a:endParaRPr lang="en-US" sz="3600" dirty="0" smtClean="0">
              <a:solidFill>
                <a:schemeClr val="bg2"/>
              </a:solidFill>
              <a:effectLst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2819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dirty="0" smtClean="0">
                <a:solidFill>
                  <a:schemeClr val="bg2"/>
                </a:solidFill>
              </a:rPr>
              <a:t>A set of assembly language instructions </a:t>
            </a:r>
            <a:r>
              <a:rPr lang="en-US" sz="2800" dirty="0" smtClean="0">
                <a:solidFill>
                  <a:schemeClr val="bg2"/>
                </a:solidFill>
              </a:rPr>
              <a:t>that separates the interface between </a:t>
            </a:r>
            <a:r>
              <a:rPr lang="en-US" sz="2800" dirty="0" smtClean="0">
                <a:solidFill>
                  <a:schemeClr val="bg2"/>
                </a:solidFill>
              </a:rPr>
              <a:t>software and </a:t>
            </a:r>
            <a:r>
              <a:rPr lang="en-US" sz="2800" dirty="0" smtClean="0">
                <a:solidFill>
                  <a:schemeClr val="bg2"/>
                </a:solidFill>
              </a:rPr>
              <a:t>hardware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 smtClean="0">
                <a:solidFill>
                  <a:schemeClr val="bg2"/>
                </a:solidFill>
              </a:rPr>
              <a:t>In top-down design, given an ISA, an appropriate hardware platform is built to support it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 smtClean="0">
                <a:solidFill>
                  <a:schemeClr val="bg2"/>
                </a:solidFill>
              </a:rPr>
              <a:t>Based on ISA, OS and compilers are to be developed accordingly further going up</a:t>
            </a:r>
            <a:endParaRPr lang="en-US" sz="2800" dirty="0" smtClean="0">
              <a:solidFill>
                <a:schemeClr val="bg2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 smtClean="0">
                <a:solidFill>
                  <a:schemeClr val="bg2"/>
                </a:solidFill>
              </a:rPr>
              <a:t>Once ISA is fixed, software and </a:t>
            </a:r>
            <a:r>
              <a:rPr lang="en-US" sz="2800" dirty="0" smtClean="0">
                <a:solidFill>
                  <a:schemeClr val="bg2"/>
                </a:solidFill>
              </a:rPr>
              <a:t>hardware engineers </a:t>
            </a:r>
            <a:r>
              <a:rPr lang="en-US" sz="2800" dirty="0" smtClean="0">
                <a:solidFill>
                  <a:schemeClr val="bg2"/>
                </a:solidFill>
              </a:rPr>
              <a:t>can work independently</a:t>
            </a:r>
            <a:endParaRPr lang="en-US" sz="2800" dirty="0" smtClean="0">
              <a:solidFill>
                <a:schemeClr val="bg2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 smtClean="0">
                <a:solidFill>
                  <a:schemeClr val="bg2"/>
                </a:solidFill>
              </a:rPr>
              <a:t>ISA is designed to </a:t>
            </a:r>
            <a:r>
              <a:rPr lang="en-US" sz="2800" dirty="0" smtClean="0">
                <a:solidFill>
                  <a:schemeClr val="bg2"/>
                </a:solidFill>
              </a:rPr>
              <a:t>optimize the performance supported by the </a:t>
            </a:r>
            <a:r>
              <a:rPr lang="en-US" sz="2800" dirty="0" smtClean="0">
                <a:solidFill>
                  <a:schemeClr val="bg2"/>
                </a:solidFill>
              </a:rPr>
              <a:t>available hardware technology</a:t>
            </a:r>
            <a:r>
              <a:rPr lang="en-US" sz="28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  <a:effectLst/>
              </a:rPr>
              <a:t>The Hardware of a Computer</a:t>
            </a:r>
            <a:endParaRPr lang="en-IN" dirty="0">
              <a:effectLst/>
            </a:endParaRPr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762000" y="1752600"/>
            <a:ext cx="7497765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322513" y="4583113"/>
            <a:ext cx="5373689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ans"/>
              </a:rPr>
              <a:t>Central Processing Unit (CPU)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823913" y="2152650"/>
            <a:ext cx="7634287" cy="2273300"/>
            <a:chOff x="823913" y="2152650"/>
            <a:chExt cx="7634287" cy="2273300"/>
          </a:xfrm>
        </p:grpSpPr>
        <p:grpSp>
          <p:nvGrpSpPr>
            <p:cNvPr id="44" name="Group 43"/>
            <p:cNvGrpSpPr/>
            <p:nvPr/>
          </p:nvGrpSpPr>
          <p:grpSpPr>
            <a:xfrm>
              <a:off x="823913" y="2152650"/>
              <a:ext cx="7634287" cy="2273300"/>
              <a:chOff x="823913" y="2152650"/>
              <a:chExt cx="7634287" cy="2273300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2851151" y="2152650"/>
                <a:ext cx="5454649" cy="2273300"/>
                <a:chOff x="2851151" y="2152650"/>
                <a:chExt cx="5454649" cy="2273300"/>
              </a:xfrm>
            </p:grpSpPr>
            <p:sp>
              <p:nvSpPr>
                <p:cNvPr id="8" name="Rectangle 5"/>
                <p:cNvSpPr>
                  <a:spLocks noChangeArrowheads="1"/>
                </p:cNvSpPr>
                <p:nvPr/>
              </p:nvSpPr>
              <p:spPr bwMode="auto">
                <a:xfrm>
                  <a:off x="2851151" y="2152650"/>
                  <a:ext cx="3335339" cy="2273300"/>
                </a:xfrm>
                <a:prstGeom prst="rect">
                  <a:avLst/>
                </a:prstGeom>
                <a:solidFill>
                  <a:srgbClr val="FFE6D5"/>
                </a:solidFill>
                <a:ln w="18" cap="flat">
                  <a:solidFill>
                    <a:srgbClr val="15111D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" name="Freeform 7"/>
                <p:cNvSpPr>
                  <a:spLocks/>
                </p:cNvSpPr>
                <p:nvPr/>
              </p:nvSpPr>
              <p:spPr bwMode="auto">
                <a:xfrm>
                  <a:off x="4432301" y="3471863"/>
                  <a:ext cx="1482725" cy="720725"/>
                </a:xfrm>
                <a:custGeom>
                  <a:avLst/>
                  <a:gdLst>
                    <a:gd name="T0" fmla="*/ 461 w 1904"/>
                    <a:gd name="T1" fmla="*/ 0 h 922"/>
                    <a:gd name="T2" fmla="*/ 1443 w 1904"/>
                    <a:gd name="T3" fmla="*/ 0 h 922"/>
                    <a:gd name="T4" fmla="*/ 1904 w 1904"/>
                    <a:gd name="T5" fmla="*/ 461 h 922"/>
                    <a:gd name="T6" fmla="*/ 1443 w 1904"/>
                    <a:gd name="T7" fmla="*/ 922 h 922"/>
                    <a:gd name="T8" fmla="*/ 461 w 1904"/>
                    <a:gd name="T9" fmla="*/ 922 h 922"/>
                    <a:gd name="T10" fmla="*/ 0 w 1904"/>
                    <a:gd name="T11" fmla="*/ 461 h 922"/>
                    <a:gd name="T12" fmla="*/ 461 w 1904"/>
                    <a:gd name="T13" fmla="*/ 0 h 9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04" h="922">
                      <a:moveTo>
                        <a:pt x="461" y="0"/>
                      </a:moveTo>
                      <a:lnTo>
                        <a:pt x="1443" y="0"/>
                      </a:lnTo>
                      <a:cubicBezTo>
                        <a:pt x="1698" y="0"/>
                        <a:pt x="1904" y="206"/>
                        <a:pt x="1904" y="461"/>
                      </a:cubicBezTo>
                      <a:cubicBezTo>
                        <a:pt x="1904" y="717"/>
                        <a:pt x="1698" y="922"/>
                        <a:pt x="1443" y="922"/>
                      </a:cubicBezTo>
                      <a:lnTo>
                        <a:pt x="461" y="922"/>
                      </a:lnTo>
                      <a:cubicBezTo>
                        <a:pt x="206" y="922"/>
                        <a:pt x="0" y="717"/>
                        <a:pt x="0" y="461"/>
                      </a:cubicBezTo>
                      <a:cubicBezTo>
                        <a:pt x="0" y="206"/>
                        <a:pt x="206" y="0"/>
                        <a:pt x="461" y="0"/>
                      </a:cubicBezTo>
                      <a:close/>
                    </a:path>
                  </a:pathLst>
                </a:custGeom>
                <a:solidFill>
                  <a:srgbClr val="F4D7E3"/>
                </a:solidFill>
                <a:ln w="11" cap="flat">
                  <a:solidFill>
                    <a:srgbClr val="15111D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13"/>
                <p:cNvSpPr>
                  <a:spLocks/>
                </p:cNvSpPr>
                <p:nvPr/>
              </p:nvSpPr>
              <p:spPr bwMode="auto">
                <a:xfrm>
                  <a:off x="7086600" y="3417888"/>
                  <a:ext cx="1219200" cy="814388"/>
                </a:xfrm>
                <a:custGeom>
                  <a:avLst/>
                  <a:gdLst>
                    <a:gd name="T0" fmla="*/ 13 w 1566"/>
                    <a:gd name="T1" fmla="*/ 0 h 1043"/>
                    <a:gd name="T2" fmla="*/ 1554 w 1566"/>
                    <a:gd name="T3" fmla="*/ 0 h 1043"/>
                    <a:gd name="T4" fmla="*/ 1566 w 1566"/>
                    <a:gd name="T5" fmla="*/ 13 h 1043"/>
                    <a:gd name="T6" fmla="*/ 1566 w 1566"/>
                    <a:gd name="T7" fmla="*/ 1030 h 1043"/>
                    <a:gd name="T8" fmla="*/ 1554 w 1566"/>
                    <a:gd name="T9" fmla="*/ 1043 h 1043"/>
                    <a:gd name="T10" fmla="*/ 13 w 1566"/>
                    <a:gd name="T11" fmla="*/ 1043 h 1043"/>
                    <a:gd name="T12" fmla="*/ 0 w 1566"/>
                    <a:gd name="T13" fmla="*/ 1030 h 1043"/>
                    <a:gd name="T14" fmla="*/ 0 w 1566"/>
                    <a:gd name="T15" fmla="*/ 13 h 1043"/>
                    <a:gd name="T16" fmla="*/ 13 w 1566"/>
                    <a:gd name="T17" fmla="*/ 0 h 10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66" h="1043">
                      <a:moveTo>
                        <a:pt x="13" y="0"/>
                      </a:moveTo>
                      <a:lnTo>
                        <a:pt x="1554" y="0"/>
                      </a:lnTo>
                      <a:cubicBezTo>
                        <a:pt x="1561" y="0"/>
                        <a:pt x="1566" y="5"/>
                        <a:pt x="1566" y="13"/>
                      </a:cubicBezTo>
                      <a:lnTo>
                        <a:pt x="1566" y="1030"/>
                      </a:lnTo>
                      <a:cubicBezTo>
                        <a:pt x="1566" y="1037"/>
                        <a:pt x="1561" y="1043"/>
                        <a:pt x="1554" y="1043"/>
                      </a:cubicBezTo>
                      <a:lnTo>
                        <a:pt x="13" y="1043"/>
                      </a:lnTo>
                      <a:cubicBezTo>
                        <a:pt x="6" y="1043"/>
                        <a:pt x="0" y="1037"/>
                        <a:pt x="0" y="1030"/>
                      </a:cubicBezTo>
                      <a:lnTo>
                        <a:pt x="0" y="13"/>
                      </a:lnTo>
                      <a:cubicBezTo>
                        <a:pt x="0" y="5"/>
                        <a:pt x="6" y="0"/>
                        <a:pt x="13" y="0"/>
                      </a:cubicBezTo>
                      <a:close/>
                    </a:path>
                  </a:pathLst>
                </a:custGeom>
                <a:solidFill>
                  <a:srgbClr val="F4D7E3"/>
                </a:solidFill>
                <a:ln w="11" cap="flat">
                  <a:solidFill>
                    <a:srgbClr val="15111D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Freeform 15"/>
                <p:cNvSpPr>
                  <a:spLocks/>
                </p:cNvSpPr>
                <p:nvPr/>
              </p:nvSpPr>
              <p:spPr bwMode="auto">
                <a:xfrm>
                  <a:off x="6061075" y="3657600"/>
                  <a:ext cx="1025525" cy="261938"/>
                </a:xfrm>
                <a:custGeom>
                  <a:avLst/>
                  <a:gdLst>
                    <a:gd name="T0" fmla="*/ 0 w 1317"/>
                    <a:gd name="T1" fmla="*/ 164 h 337"/>
                    <a:gd name="T2" fmla="*/ 222 w 1317"/>
                    <a:gd name="T3" fmla="*/ 337 h 337"/>
                    <a:gd name="T4" fmla="*/ 222 w 1317"/>
                    <a:gd name="T5" fmla="*/ 250 h 337"/>
                    <a:gd name="T6" fmla="*/ 1082 w 1317"/>
                    <a:gd name="T7" fmla="*/ 250 h 337"/>
                    <a:gd name="T8" fmla="*/ 1082 w 1317"/>
                    <a:gd name="T9" fmla="*/ 337 h 337"/>
                    <a:gd name="T10" fmla="*/ 1317 w 1317"/>
                    <a:gd name="T11" fmla="*/ 171 h 337"/>
                    <a:gd name="T12" fmla="*/ 1098 w 1317"/>
                    <a:gd name="T13" fmla="*/ 16 h 337"/>
                    <a:gd name="T14" fmla="*/ 1098 w 1317"/>
                    <a:gd name="T15" fmla="*/ 94 h 337"/>
                    <a:gd name="T16" fmla="*/ 232 w 1317"/>
                    <a:gd name="T17" fmla="*/ 94 h 337"/>
                    <a:gd name="T18" fmla="*/ 232 w 1317"/>
                    <a:gd name="T19" fmla="*/ 0 h 337"/>
                    <a:gd name="T20" fmla="*/ 0 w 1317"/>
                    <a:gd name="T21" fmla="*/ 164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17" h="337">
                      <a:moveTo>
                        <a:pt x="0" y="164"/>
                      </a:moveTo>
                      <a:lnTo>
                        <a:pt x="222" y="337"/>
                      </a:lnTo>
                      <a:lnTo>
                        <a:pt x="222" y="250"/>
                      </a:lnTo>
                      <a:lnTo>
                        <a:pt x="1082" y="250"/>
                      </a:lnTo>
                      <a:lnTo>
                        <a:pt x="1082" y="337"/>
                      </a:lnTo>
                      <a:lnTo>
                        <a:pt x="1317" y="171"/>
                      </a:lnTo>
                      <a:lnTo>
                        <a:pt x="1098" y="16"/>
                      </a:lnTo>
                      <a:lnTo>
                        <a:pt x="1098" y="94"/>
                      </a:lnTo>
                      <a:lnTo>
                        <a:pt x="232" y="94"/>
                      </a:lnTo>
                      <a:lnTo>
                        <a:pt x="232" y="0"/>
                      </a:lnTo>
                      <a:lnTo>
                        <a:pt x="0" y="164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7" name="Rectangle 14"/>
              <p:cNvSpPr>
                <a:spLocks noChangeArrowheads="1"/>
              </p:cNvSpPr>
              <p:nvPr/>
            </p:nvSpPr>
            <p:spPr bwMode="auto">
              <a:xfrm>
                <a:off x="7142162" y="3663950"/>
                <a:ext cx="1316038" cy="322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ans"/>
                  </a:rPr>
                  <a:t>I/O devices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823913" y="3402013"/>
                <a:ext cx="2147887" cy="915988"/>
                <a:chOff x="823913" y="3402013"/>
                <a:chExt cx="2147887" cy="915988"/>
              </a:xfrm>
            </p:grpSpPr>
            <p:sp>
              <p:nvSpPr>
                <p:cNvPr id="9" name="Rectangle 6"/>
                <p:cNvSpPr>
                  <a:spLocks noChangeArrowheads="1"/>
                </p:cNvSpPr>
                <p:nvPr/>
              </p:nvSpPr>
              <p:spPr bwMode="auto">
                <a:xfrm>
                  <a:off x="823913" y="3402013"/>
                  <a:ext cx="1179513" cy="915988"/>
                </a:xfrm>
                <a:prstGeom prst="rect">
                  <a:avLst/>
                </a:prstGeom>
                <a:solidFill>
                  <a:srgbClr val="D5F6FF"/>
                </a:solidFill>
                <a:ln w="11" cap="flat">
                  <a:solidFill>
                    <a:srgbClr val="15111D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Rectangle 12"/>
                <p:cNvSpPr>
                  <a:spLocks noChangeArrowheads="1"/>
                </p:cNvSpPr>
                <p:nvPr/>
              </p:nvSpPr>
              <p:spPr bwMode="auto">
                <a:xfrm>
                  <a:off x="835025" y="3692525"/>
                  <a:ext cx="1168400" cy="336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9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ans"/>
                    </a:rPr>
                    <a:t>  Memory</a:t>
                  </a:r>
                  <a:endPara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  <p:sp>
              <p:nvSpPr>
                <p:cNvPr id="19" name="Freeform 16"/>
                <p:cNvSpPr>
                  <a:spLocks/>
                </p:cNvSpPr>
                <p:nvPr/>
              </p:nvSpPr>
              <p:spPr bwMode="auto">
                <a:xfrm>
                  <a:off x="1998663" y="3733800"/>
                  <a:ext cx="973137" cy="249238"/>
                </a:xfrm>
                <a:custGeom>
                  <a:avLst/>
                  <a:gdLst>
                    <a:gd name="T0" fmla="*/ 0 w 1083"/>
                    <a:gd name="T1" fmla="*/ 164 h 337"/>
                    <a:gd name="T2" fmla="*/ 183 w 1083"/>
                    <a:gd name="T3" fmla="*/ 337 h 337"/>
                    <a:gd name="T4" fmla="*/ 183 w 1083"/>
                    <a:gd name="T5" fmla="*/ 251 h 337"/>
                    <a:gd name="T6" fmla="*/ 890 w 1083"/>
                    <a:gd name="T7" fmla="*/ 251 h 337"/>
                    <a:gd name="T8" fmla="*/ 890 w 1083"/>
                    <a:gd name="T9" fmla="*/ 337 h 337"/>
                    <a:gd name="T10" fmla="*/ 1083 w 1083"/>
                    <a:gd name="T11" fmla="*/ 171 h 337"/>
                    <a:gd name="T12" fmla="*/ 903 w 1083"/>
                    <a:gd name="T13" fmla="*/ 16 h 337"/>
                    <a:gd name="T14" fmla="*/ 903 w 1083"/>
                    <a:gd name="T15" fmla="*/ 95 h 337"/>
                    <a:gd name="T16" fmla="*/ 191 w 1083"/>
                    <a:gd name="T17" fmla="*/ 95 h 337"/>
                    <a:gd name="T18" fmla="*/ 191 w 1083"/>
                    <a:gd name="T19" fmla="*/ 0 h 337"/>
                    <a:gd name="T20" fmla="*/ 0 w 1083"/>
                    <a:gd name="T21" fmla="*/ 164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83" h="337">
                      <a:moveTo>
                        <a:pt x="0" y="164"/>
                      </a:moveTo>
                      <a:lnTo>
                        <a:pt x="183" y="337"/>
                      </a:lnTo>
                      <a:lnTo>
                        <a:pt x="183" y="251"/>
                      </a:lnTo>
                      <a:lnTo>
                        <a:pt x="890" y="251"/>
                      </a:lnTo>
                      <a:lnTo>
                        <a:pt x="890" y="337"/>
                      </a:lnTo>
                      <a:lnTo>
                        <a:pt x="1083" y="171"/>
                      </a:lnTo>
                      <a:lnTo>
                        <a:pt x="903" y="16"/>
                      </a:lnTo>
                      <a:lnTo>
                        <a:pt x="903" y="95"/>
                      </a:lnTo>
                      <a:lnTo>
                        <a:pt x="191" y="95"/>
                      </a:lnTo>
                      <a:lnTo>
                        <a:pt x="191" y="0"/>
                      </a:lnTo>
                      <a:lnTo>
                        <a:pt x="0" y="164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4519614" y="3563938"/>
              <a:ext cx="1306513" cy="474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Control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754564" y="2609850"/>
            <a:ext cx="819150" cy="869951"/>
            <a:chOff x="4754564" y="2609850"/>
            <a:chExt cx="819150" cy="869951"/>
          </a:xfrm>
        </p:grpSpPr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754564" y="2609850"/>
              <a:ext cx="819150" cy="436563"/>
            </a:xfrm>
            <a:custGeom>
              <a:avLst/>
              <a:gdLst>
                <a:gd name="T0" fmla="*/ 279 w 1051"/>
                <a:gd name="T1" fmla="*/ 0 h 558"/>
                <a:gd name="T2" fmla="*/ 772 w 1051"/>
                <a:gd name="T3" fmla="*/ 0 h 558"/>
                <a:gd name="T4" fmla="*/ 1051 w 1051"/>
                <a:gd name="T5" fmla="*/ 279 h 558"/>
                <a:gd name="T6" fmla="*/ 772 w 1051"/>
                <a:gd name="T7" fmla="*/ 558 h 558"/>
                <a:gd name="T8" fmla="*/ 279 w 1051"/>
                <a:gd name="T9" fmla="*/ 558 h 558"/>
                <a:gd name="T10" fmla="*/ 0 w 1051"/>
                <a:gd name="T11" fmla="*/ 279 h 558"/>
                <a:gd name="T12" fmla="*/ 279 w 1051"/>
                <a:gd name="T13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1" h="558">
                  <a:moveTo>
                    <a:pt x="279" y="0"/>
                  </a:moveTo>
                  <a:lnTo>
                    <a:pt x="772" y="0"/>
                  </a:lnTo>
                  <a:cubicBezTo>
                    <a:pt x="927" y="0"/>
                    <a:pt x="1051" y="125"/>
                    <a:pt x="1051" y="279"/>
                  </a:cubicBezTo>
                  <a:cubicBezTo>
                    <a:pt x="1051" y="434"/>
                    <a:pt x="927" y="558"/>
                    <a:pt x="772" y="558"/>
                  </a:cubicBezTo>
                  <a:lnTo>
                    <a:pt x="279" y="558"/>
                  </a:lnTo>
                  <a:cubicBezTo>
                    <a:pt x="124" y="558"/>
                    <a:pt x="0" y="434"/>
                    <a:pt x="0" y="279"/>
                  </a:cubicBezTo>
                  <a:cubicBezTo>
                    <a:pt x="0" y="125"/>
                    <a:pt x="124" y="0"/>
                    <a:pt x="279" y="0"/>
                  </a:cubicBezTo>
                  <a:close/>
                </a:path>
              </a:pathLst>
            </a:custGeom>
            <a:solidFill>
              <a:srgbClr val="F4D7E3"/>
            </a:solidFill>
            <a:ln w="6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4960939" y="2732088"/>
              <a:ext cx="546100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ALU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5019676" y="3049588"/>
              <a:ext cx="261938" cy="430213"/>
            </a:xfrm>
            <a:custGeom>
              <a:avLst/>
              <a:gdLst>
                <a:gd name="T0" fmla="*/ 172 w 337"/>
                <a:gd name="T1" fmla="*/ 0 h 552"/>
                <a:gd name="T2" fmla="*/ 0 w 337"/>
                <a:gd name="T3" fmla="*/ 92 h 552"/>
                <a:gd name="T4" fmla="*/ 87 w 337"/>
                <a:gd name="T5" fmla="*/ 92 h 552"/>
                <a:gd name="T6" fmla="*/ 88 w 337"/>
                <a:gd name="T7" fmla="*/ 453 h 552"/>
                <a:gd name="T8" fmla="*/ 2 w 337"/>
                <a:gd name="T9" fmla="*/ 452 h 552"/>
                <a:gd name="T10" fmla="*/ 168 w 337"/>
                <a:gd name="T11" fmla="*/ 552 h 552"/>
                <a:gd name="T12" fmla="*/ 323 w 337"/>
                <a:gd name="T13" fmla="*/ 462 h 552"/>
                <a:gd name="T14" fmla="*/ 244 w 337"/>
                <a:gd name="T15" fmla="*/ 461 h 552"/>
                <a:gd name="T16" fmla="*/ 243 w 337"/>
                <a:gd name="T17" fmla="*/ 98 h 552"/>
                <a:gd name="T18" fmla="*/ 337 w 337"/>
                <a:gd name="T19" fmla="*/ 99 h 552"/>
                <a:gd name="T20" fmla="*/ 172 w 337"/>
                <a:gd name="T21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7" h="552">
                  <a:moveTo>
                    <a:pt x="172" y="0"/>
                  </a:moveTo>
                  <a:lnTo>
                    <a:pt x="0" y="92"/>
                  </a:lnTo>
                  <a:lnTo>
                    <a:pt x="87" y="92"/>
                  </a:lnTo>
                  <a:lnTo>
                    <a:pt x="88" y="453"/>
                  </a:lnTo>
                  <a:lnTo>
                    <a:pt x="2" y="452"/>
                  </a:lnTo>
                  <a:lnTo>
                    <a:pt x="168" y="552"/>
                  </a:lnTo>
                  <a:lnTo>
                    <a:pt x="323" y="462"/>
                  </a:lnTo>
                  <a:lnTo>
                    <a:pt x="244" y="461"/>
                  </a:lnTo>
                  <a:lnTo>
                    <a:pt x="243" y="98"/>
                  </a:lnTo>
                  <a:lnTo>
                    <a:pt x="337" y="99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0000FF"/>
            </a:solidFill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009901" y="2198688"/>
            <a:ext cx="1535113" cy="1370013"/>
            <a:chOff x="3009901" y="2198688"/>
            <a:chExt cx="1535113" cy="1370013"/>
          </a:xfrm>
        </p:grpSpPr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3155951" y="2513013"/>
              <a:ext cx="768350" cy="1055688"/>
            </a:xfrm>
            <a:custGeom>
              <a:avLst/>
              <a:gdLst>
                <a:gd name="T0" fmla="*/ 13 w 988"/>
                <a:gd name="T1" fmla="*/ 0 h 1351"/>
                <a:gd name="T2" fmla="*/ 975 w 988"/>
                <a:gd name="T3" fmla="*/ 0 h 1351"/>
                <a:gd name="T4" fmla="*/ 988 w 988"/>
                <a:gd name="T5" fmla="*/ 13 h 1351"/>
                <a:gd name="T6" fmla="*/ 988 w 988"/>
                <a:gd name="T7" fmla="*/ 1338 h 1351"/>
                <a:gd name="T8" fmla="*/ 975 w 988"/>
                <a:gd name="T9" fmla="*/ 1351 h 1351"/>
                <a:gd name="T10" fmla="*/ 13 w 988"/>
                <a:gd name="T11" fmla="*/ 1351 h 1351"/>
                <a:gd name="T12" fmla="*/ 0 w 988"/>
                <a:gd name="T13" fmla="*/ 1338 h 1351"/>
                <a:gd name="T14" fmla="*/ 0 w 988"/>
                <a:gd name="T15" fmla="*/ 13 h 1351"/>
                <a:gd name="T16" fmla="*/ 13 w 988"/>
                <a:gd name="T17" fmla="*/ 0 h 1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8" h="1351">
                  <a:moveTo>
                    <a:pt x="13" y="0"/>
                  </a:moveTo>
                  <a:lnTo>
                    <a:pt x="975" y="0"/>
                  </a:lnTo>
                  <a:cubicBezTo>
                    <a:pt x="982" y="0"/>
                    <a:pt x="988" y="6"/>
                    <a:pt x="988" y="13"/>
                  </a:cubicBezTo>
                  <a:lnTo>
                    <a:pt x="988" y="1338"/>
                  </a:lnTo>
                  <a:cubicBezTo>
                    <a:pt x="988" y="1345"/>
                    <a:pt x="982" y="1351"/>
                    <a:pt x="975" y="1351"/>
                  </a:cubicBezTo>
                  <a:lnTo>
                    <a:pt x="13" y="1351"/>
                  </a:lnTo>
                  <a:cubicBezTo>
                    <a:pt x="6" y="1351"/>
                    <a:pt x="0" y="1345"/>
                    <a:pt x="0" y="1338"/>
                  </a:cubicBezTo>
                  <a:lnTo>
                    <a:pt x="0" y="13"/>
                  </a:lnTo>
                  <a:cubicBezTo>
                    <a:pt x="0" y="6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8F2ED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3214688" y="2600325"/>
              <a:ext cx="649288" cy="211138"/>
            </a:xfrm>
            <a:custGeom>
              <a:avLst/>
              <a:gdLst>
                <a:gd name="T0" fmla="*/ 14 w 834"/>
                <a:gd name="T1" fmla="*/ 0 h 270"/>
                <a:gd name="T2" fmla="*/ 820 w 834"/>
                <a:gd name="T3" fmla="*/ 0 h 270"/>
                <a:gd name="T4" fmla="*/ 834 w 834"/>
                <a:gd name="T5" fmla="*/ 14 h 270"/>
                <a:gd name="T6" fmla="*/ 834 w 834"/>
                <a:gd name="T7" fmla="*/ 256 h 270"/>
                <a:gd name="T8" fmla="*/ 820 w 834"/>
                <a:gd name="T9" fmla="*/ 270 h 270"/>
                <a:gd name="T10" fmla="*/ 14 w 834"/>
                <a:gd name="T11" fmla="*/ 270 h 270"/>
                <a:gd name="T12" fmla="*/ 0 w 834"/>
                <a:gd name="T13" fmla="*/ 256 h 270"/>
                <a:gd name="T14" fmla="*/ 0 w 834"/>
                <a:gd name="T15" fmla="*/ 14 h 270"/>
                <a:gd name="T16" fmla="*/ 14 w 834"/>
                <a:gd name="T1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270">
                  <a:moveTo>
                    <a:pt x="14" y="0"/>
                  </a:moveTo>
                  <a:lnTo>
                    <a:pt x="820" y="0"/>
                  </a:lnTo>
                  <a:cubicBezTo>
                    <a:pt x="828" y="0"/>
                    <a:pt x="834" y="6"/>
                    <a:pt x="834" y="14"/>
                  </a:cubicBezTo>
                  <a:lnTo>
                    <a:pt x="834" y="256"/>
                  </a:lnTo>
                  <a:cubicBezTo>
                    <a:pt x="834" y="264"/>
                    <a:pt x="828" y="270"/>
                    <a:pt x="820" y="270"/>
                  </a:cubicBezTo>
                  <a:lnTo>
                    <a:pt x="14" y="270"/>
                  </a:lnTo>
                  <a:cubicBezTo>
                    <a:pt x="6" y="270"/>
                    <a:pt x="0" y="264"/>
                    <a:pt x="0" y="256"/>
                  </a:cubicBezTo>
                  <a:lnTo>
                    <a:pt x="0" y="14"/>
                  </a:ln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2C9B5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3214688" y="2830513"/>
              <a:ext cx="649288" cy="211138"/>
            </a:xfrm>
            <a:custGeom>
              <a:avLst/>
              <a:gdLst>
                <a:gd name="T0" fmla="*/ 14 w 834"/>
                <a:gd name="T1" fmla="*/ 0 h 270"/>
                <a:gd name="T2" fmla="*/ 820 w 834"/>
                <a:gd name="T3" fmla="*/ 0 h 270"/>
                <a:gd name="T4" fmla="*/ 834 w 834"/>
                <a:gd name="T5" fmla="*/ 14 h 270"/>
                <a:gd name="T6" fmla="*/ 834 w 834"/>
                <a:gd name="T7" fmla="*/ 256 h 270"/>
                <a:gd name="T8" fmla="*/ 820 w 834"/>
                <a:gd name="T9" fmla="*/ 270 h 270"/>
                <a:gd name="T10" fmla="*/ 14 w 834"/>
                <a:gd name="T11" fmla="*/ 270 h 270"/>
                <a:gd name="T12" fmla="*/ 0 w 834"/>
                <a:gd name="T13" fmla="*/ 256 h 270"/>
                <a:gd name="T14" fmla="*/ 0 w 834"/>
                <a:gd name="T15" fmla="*/ 14 h 270"/>
                <a:gd name="T16" fmla="*/ 14 w 834"/>
                <a:gd name="T1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270">
                  <a:moveTo>
                    <a:pt x="14" y="0"/>
                  </a:moveTo>
                  <a:lnTo>
                    <a:pt x="820" y="0"/>
                  </a:lnTo>
                  <a:cubicBezTo>
                    <a:pt x="828" y="0"/>
                    <a:pt x="834" y="6"/>
                    <a:pt x="834" y="14"/>
                  </a:cubicBezTo>
                  <a:lnTo>
                    <a:pt x="834" y="256"/>
                  </a:lnTo>
                  <a:cubicBezTo>
                    <a:pt x="834" y="263"/>
                    <a:pt x="828" y="270"/>
                    <a:pt x="820" y="270"/>
                  </a:cubicBezTo>
                  <a:lnTo>
                    <a:pt x="14" y="270"/>
                  </a:lnTo>
                  <a:cubicBezTo>
                    <a:pt x="6" y="270"/>
                    <a:pt x="0" y="263"/>
                    <a:pt x="0" y="256"/>
                  </a:cubicBezTo>
                  <a:lnTo>
                    <a:pt x="0" y="14"/>
                  </a:ln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2C9B5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3214688" y="3060700"/>
              <a:ext cx="649288" cy="211138"/>
            </a:xfrm>
            <a:custGeom>
              <a:avLst/>
              <a:gdLst>
                <a:gd name="T0" fmla="*/ 14 w 834"/>
                <a:gd name="T1" fmla="*/ 0 h 270"/>
                <a:gd name="T2" fmla="*/ 820 w 834"/>
                <a:gd name="T3" fmla="*/ 0 h 270"/>
                <a:gd name="T4" fmla="*/ 834 w 834"/>
                <a:gd name="T5" fmla="*/ 14 h 270"/>
                <a:gd name="T6" fmla="*/ 834 w 834"/>
                <a:gd name="T7" fmla="*/ 256 h 270"/>
                <a:gd name="T8" fmla="*/ 820 w 834"/>
                <a:gd name="T9" fmla="*/ 270 h 270"/>
                <a:gd name="T10" fmla="*/ 14 w 834"/>
                <a:gd name="T11" fmla="*/ 270 h 270"/>
                <a:gd name="T12" fmla="*/ 0 w 834"/>
                <a:gd name="T13" fmla="*/ 256 h 270"/>
                <a:gd name="T14" fmla="*/ 0 w 834"/>
                <a:gd name="T15" fmla="*/ 14 h 270"/>
                <a:gd name="T16" fmla="*/ 14 w 834"/>
                <a:gd name="T1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270">
                  <a:moveTo>
                    <a:pt x="14" y="0"/>
                  </a:moveTo>
                  <a:lnTo>
                    <a:pt x="820" y="0"/>
                  </a:lnTo>
                  <a:cubicBezTo>
                    <a:pt x="828" y="0"/>
                    <a:pt x="834" y="6"/>
                    <a:pt x="834" y="14"/>
                  </a:cubicBezTo>
                  <a:lnTo>
                    <a:pt x="834" y="256"/>
                  </a:lnTo>
                  <a:cubicBezTo>
                    <a:pt x="834" y="263"/>
                    <a:pt x="828" y="270"/>
                    <a:pt x="820" y="270"/>
                  </a:cubicBezTo>
                  <a:lnTo>
                    <a:pt x="14" y="270"/>
                  </a:lnTo>
                  <a:cubicBezTo>
                    <a:pt x="6" y="270"/>
                    <a:pt x="0" y="263"/>
                    <a:pt x="0" y="256"/>
                  </a:cubicBezTo>
                  <a:lnTo>
                    <a:pt x="0" y="14"/>
                  </a:ln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2C9B5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3214688" y="3289300"/>
              <a:ext cx="649288" cy="211138"/>
            </a:xfrm>
            <a:custGeom>
              <a:avLst/>
              <a:gdLst>
                <a:gd name="T0" fmla="*/ 14 w 834"/>
                <a:gd name="T1" fmla="*/ 0 h 270"/>
                <a:gd name="T2" fmla="*/ 820 w 834"/>
                <a:gd name="T3" fmla="*/ 0 h 270"/>
                <a:gd name="T4" fmla="*/ 834 w 834"/>
                <a:gd name="T5" fmla="*/ 14 h 270"/>
                <a:gd name="T6" fmla="*/ 834 w 834"/>
                <a:gd name="T7" fmla="*/ 256 h 270"/>
                <a:gd name="T8" fmla="*/ 820 w 834"/>
                <a:gd name="T9" fmla="*/ 270 h 270"/>
                <a:gd name="T10" fmla="*/ 14 w 834"/>
                <a:gd name="T11" fmla="*/ 270 h 270"/>
                <a:gd name="T12" fmla="*/ 0 w 834"/>
                <a:gd name="T13" fmla="*/ 256 h 270"/>
                <a:gd name="T14" fmla="*/ 0 w 834"/>
                <a:gd name="T15" fmla="*/ 14 h 270"/>
                <a:gd name="T16" fmla="*/ 14 w 834"/>
                <a:gd name="T1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270">
                  <a:moveTo>
                    <a:pt x="14" y="0"/>
                  </a:moveTo>
                  <a:lnTo>
                    <a:pt x="820" y="0"/>
                  </a:lnTo>
                  <a:cubicBezTo>
                    <a:pt x="828" y="0"/>
                    <a:pt x="834" y="6"/>
                    <a:pt x="834" y="14"/>
                  </a:cubicBezTo>
                  <a:lnTo>
                    <a:pt x="834" y="256"/>
                  </a:lnTo>
                  <a:cubicBezTo>
                    <a:pt x="834" y="263"/>
                    <a:pt x="828" y="270"/>
                    <a:pt x="820" y="270"/>
                  </a:cubicBezTo>
                  <a:lnTo>
                    <a:pt x="14" y="270"/>
                  </a:lnTo>
                  <a:cubicBezTo>
                    <a:pt x="6" y="270"/>
                    <a:pt x="0" y="263"/>
                    <a:pt x="0" y="256"/>
                  </a:cubicBezTo>
                  <a:lnTo>
                    <a:pt x="0" y="14"/>
                  </a:ln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2C9B5"/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3884614" y="3021013"/>
              <a:ext cx="660400" cy="542925"/>
            </a:xfrm>
            <a:custGeom>
              <a:avLst/>
              <a:gdLst>
                <a:gd name="T0" fmla="*/ 0 w 849"/>
                <a:gd name="T1" fmla="*/ 11 h 696"/>
                <a:gd name="T2" fmla="*/ 38 w 849"/>
                <a:gd name="T3" fmla="*/ 260 h 696"/>
                <a:gd name="T4" fmla="*/ 91 w 849"/>
                <a:gd name="T5" fmla="*/ 192 h 696"/>
                <a:gd name="T6" fmla="*/ 647 w 849"/>
                <a:gd name="T7" fmla="*/ 628 h 696"/>
                <a:gd name="T8" fmla="*/ 594 w 849"/>
                <a:gd name="T9" fmla="*/ 696 h 696"/>
                <a:gd name="T10" fmla="*/ 849 w 849"/>
                <a:gd name="T11" fmla="*/ 685 h 696"/>
                <a:gd name="T12" fmla="*/ 802 w 849"/>
                <a:gd name="T13" fmla="*/ 452 h 696"/>
                <a:gd name="T14" fmla="*/ 754 w 849"/>
                <a:gd name="T15" fmla="*/ 514 h 696"/>
                <a:gd name="T16" fmla="*/ 194 w 849"/>
                <a:gd name="T17" fmla="*/ 74 h 696"/>
                <a:gd name="T18" fmla="*/ 252 w 849"/>
                <a:gd name="T19" fmla="*/ 0 h 696"/>
                <a:gd name="T20" fmla="*/ 0 w 849"/>
                <a:gd name="T21" fmla="*/ 11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96">
                  <a:moveTo>
                    <a:pt x="0" y="11"/>
                  </a:moveTo>
                  <a:lnTo>
                    <a:pt x="38" y="260"/>
                  </a:lnTo>
                  <a:lnTo>
                    <a:pt x="91" y="192"/>
                  </a:lnTo>
                  <a:lnTo>
                    <a:pt x="647" y="628"/>
                  </a:lnTo>
                  <a:lnTo>
                    <a:pt x="594" y="696"/>
                  </a:lnTo>
                  <a:lnTo>
                    <a:pt x="849" y="685"/>
                  </a:lnTo>
                  <a:lnTo>
                    <a:pt x="802" y="452"/>
                  </a:lnTo>
                  <a:lnTo>
                    <a:pt x="754" y="514"/>
                  </a:lnTo>
                  <a:lnTo>
                    <a:pt x="194" y="74"/>
                  </a:lnTo>
                  <a:lnTo>
                    <a:pt x="252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00FF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3009901" y="2198688"/>
              <a:ext cx="1241425" cy="35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ans"/>
                </a:rPr>
                <a:t>Registers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28" name="Oval 14"/>
          <p:cNvSpPr>
            <a:spLocks noChangeArrowheads="1"/>
          </p:cNvSpPr>
          <p:nvPr/>
        </p:nvSpPr>
        <p:spPr bwMode="auto">
          <a:xfrm>
            <a:off x="728662" y="1371600"/>
            <a:ext cx="1557338" cy="1600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altLang="en-US" smtClean="0">
              <a:solidFill>
                <a:srgbClr val="FFFFFF"/>
              </a:solidFill>
            </a:endParaRPr>
          </a:p>
        </p:txBody>
      </p:sp>
      <p:sp>
        <p:nvSpPr>
          <p:cNvPr id="29" name="Oval 15"/>
          <p:cNvSpPr>
            <a:spLocks noChangeArrowheads="1"/>
          </p:cNvSpPr>
          <p:nvPr/>
        </p:nvSpPr>
        <p:spPr bwMode="auto">
          <a:xfrm>
            <a:off x="974724" y="1620838"/>
            <a:ext cx="1002365" cy="1049254"/>
          </a:xfrm>
          <a:prstGeom prst="ellipse">
            <a:avLst/>
          </a:prstGeom>
          <a:solidFill>
            <a:srgbClr val="FB68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altLang="en-US" smtClean="0">
              <a:solidFill>
                <a:srgbClr val="FFFFFF"/>
              </a:solidFill>
            </a:endParaRPr>
          </a:p>
        </p:txBody>
      </p:sp>
      <p:sp>
        <p:nvSpPr>
          <p:cNvPr id="30" name="Oval 16"/>
          <p:cNvSpPr>
            <a:spLocks noChangeArrowheads="1"/>
          </p:cNvSpPr>
          <p:nvPr/>
        </p:nvSpPr>
        <p:spPr bwMode="auto">
          <a:xfrm>
            <a:off x="1244600" y="1870075"/>
            <a:ext cx="447393" cy="47023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en-US" smtClean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Text Box 17"/>
          <p:cNvSpPr txBox="1">
            <a:spLocks noChangeArrowheads="1"/>
          </p:cNvSpPr>
          <p:nvPr/>
        </p:nvSpPr>
        <p:spPr bwMode="auto">
          <a:xfrm>
            <a:off x="990599" y="1371600"/>
            <a:ext cx="10296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800" b="1" smtClean="0">
                <a:solidFill>
                  <a:srgbClr val="000000"/>
                </a:solidFill>
                <a:latin typeface="Arial" pitchFamily="34" charset="0"/>
              </a:rPr>
              <a:t>Application software</a:t>
            </a:r>
          </a:p>
        </p:txBody>
      </p: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1142999" y="1981200"/>
            <a:ext cx="7103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800" b="1" smtClean="0">
                <a:solidFill>
                  <a:srgbClr val="FFFFFF"/>
                </a:solidFill>
                <a:latin typeface="Arial" pitchFamily="34" charset="0"/>
              </a:rPr>
              <a:t>Hardware</a:t>
            </a:r>
          </a:p>
        </p:txBody>
      </p:sp>
      <p:sp>
        <p:nvSpPr>
          <p:cNvPr id="33" name="Text Box 19"/>
          <p:cNvSpPr txBox="1">
            <a:spLocks noChangeArrowheads="1"/>
          </p:cNvSpPr>
          <p:nvPr/>
        </p:nvSpPr>
        <p:spPr bwMode="auto">
          <a:xfrm>
            <a:off x="914399" y="1676400"/>
            <a:ext cx="113214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800" b="1" smtClean="0">
                <a:solidFill>
                  <a:srgbClr val="000000"/>
                </a:solidFill>
                <a:latin typeface="Arial" pitchFamily="34" charset="0"/>
              </a:rPr>
              <a:t>Systems software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2400" y="5181600"/>
            <a:ext cx="8686800" cy="138499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Five easy pieces: </a:t>
            </a:r>
          </a:p>
          <a:p>
            <a:r>
              <a:rPr lang="en-US" sz="2800" dirty="0" smtClean="0"/>
              <a:t>Control, Arithmetic Logic Unit (ALU), Memory, </a:t>
            </a:r>
            <a:r>
              <a:rPr lang="en-US" sz="2800" dirty="0" err="1" smtClean="0"/>
              <a:t>Input/Output</a:t>
            </a:r>
            <a:r>
              <a:rPr lang="en-US" sz="2800" dirty="0" smtClean="0"/>
              <a:t>,  </a:t>
            </a:r>
            <a:r>
              <a:rPr lang="en-US" sz="2800" dirty="0" err="1" smtClean="0"/>
              <a:t>Datapath</a:t>
            </a:r>
            <a:r>
              <a:rPr lang="en-US" sz="2800" dirty="0" smtClean="0"/>
              <a:t> (Bus)</a:t>
            </a:r>
            <a:endParaRPr lang="en-IN" sz="2800" dirty="0"/>
          </a:p>
        </p:txBody>
      </p:sp>
      <p:cxnSp>
        <p:nvCxnSpPr>
          <p:cNvPr id="35" name="Curved Connector 34"/>
          <p:cNvCxnSpPr/>
          <p:nvPr/>
        </p:nvCxnSpPr>
        <p:spPr>
          <a:xfrm rot="5400000" flipH="1" flipV="1">
            <a:off x="2857500" y="4229100"/>
            <a:ext cx="685800" cy="152400"/>
          </a:xfrm>
          <a:prstGeom prst="curved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20000"/>
            <a:lumOff val="8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H&amp;P_bookcover5th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1066800"/>
            <a:ext cx="2573312" cy="304800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FFFFFF"/>
                </a:solidFill>
              </a:rPr>
              <a:t>ACMU 2008-09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31FEE4-F340-41E6-9620-B8D1BE2D883E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946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Times New Roman" pitchFamily="18" charset="0"/>
                <a:cs typeface="Arial" pitchFamily="34" charset="0"/>
              </a:rPr>
              <a:t>Textbook:</a:t>
            </a: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Times New Roman" pitchFamily="18" charset="0"/>
                <a:cs typeface="Arial" pitchFamily="34" charset="0"/>
              </a:rPr>
              <a:t>1.</a:t>
            </a: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Times New Roman" pitchFamily="18" charset="0"/>
                <a:cs typeface="Arial" pitchFamily="34" charset="0"/>
              </a:rPr>
              <a:t>D. A. Patterson and J. L. Hennessy, </a:t>
            </a:r>
            <a:r>
              <a:rPr kumimoji="0" lang="en-US" sz="11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Times New Roman" pitchFamily="18" charset="0"/>
                <a:cs typeface="Arial" pitchFamily="34" charset="0"/>
              </a:rPr>
              <a:t>Computer Organization and Design - the Hardware </a:t>
            </a: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Times New Roman" pitchFamily="18" charset="0"/>
                <a:cs typeface="Arial" pitchFamily="34" charset="0"/>
              </a:rPr>
              <a:t>    Software Interface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Times New Roman" pitchFamily="18" charset="0"/>
                <a:cs typeface="Arial" pitchFamily="34" charset="0"/>
              </a:rPr>
              <a:t>, 5</a:t>
            </a:r>
            <a:r>
              <a:rPr kumimoji="0" lang="en-US" sz="1100" b="0" i="0" u="none" strike="noStrike" cap="none" normalizeH="0" baseline="3000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Times New Roman" pitchFamily="18" charset="0"/>
                <a:cs typeface="Arial" pitchFamily="34" charset="0"/>
              </a:rPr>
              <a:t>th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Times New Roman" pitchFamily="18" charset="0"/>
                <a:cs typeface="Arial" pitchFamily="34" charset="0"/>
              </a:rPr>
              <a:t> Edition, Elsevier, Morgan Kaufmann, 2014.</a:t>
            </a: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Times New Roman" pitchFamily="18" charset="0"/>
                <a:cs typeface="Arial" pitchFamily="34" charset="0"/>
              </a:rPr>
              <a:t>2. Older Editions of the same book [2</a:t>
            </a:r>
            <a:r>
              <a:rPr kumimoji="0" lang="en-US" sz="1100" b="0" i="0" u="none" strike="noStrike" cap="none" normalizeH="0" baseline="3000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Times New Roman" pitchFamily="18" charset="0"/>
                <a:cs typeface="Arial" pitchFamily="34" charset="0"/>
              </a:rPr>
              <a:t>nd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Times New Roman" pitchFamily="18" charset="0"/>
                <a:cs typeface="Arial" pitchFamily="34" charset="0"/>
              </a:rPr>
              <a:t> Ed. (1998), 3</a:t>
            </a:r>
            <a:r>
              <a:rPr kumimoji="0" lang="en-US" sz="1100" b="0" i="0" u="none" strike="noStrike" cap="none" normalizeH="0" baseline="3000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Times New Roman" pitchFamily="18" charset="0"/>
                <a:cs typeface="Arial" pitchFamily="34" charset="0"/>
              </a:rPr>
              <a:t>rd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Times New Roman" pitchFamily="18" charset="0"/>
                <a:cs typeface="Arial" pitchFamily="34" charset="0"/>
              </a:rPr>
              <a:t> Ed. (2005), 4</a:t>
            </a:r>
            <a:r>
              <a:rPr kumimoji="0" lang="en-US" sz="1100" b="0" i="0" u="none" strike="noStrike" cap="none" normalizeH="0" baseline="3000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Times New Roman" pitchFamily="18" charset="0"/>
                <a:cs typeface="Arial" pitchFamily="34" charset="0"/>
              </a:rPr>
              <a:t>th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Times New Roman" pitchFamily="18" charset="0"/>
                <a:cs typeface="Arial" pitchFamily="34" charset="0"/>
              </a:rPr>
              <a:t> Ed. (2012)], and newer </a:t>
            </a: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Times New Roman" pitchFamily="18" charset="0"/>
                <a:cs typeface="Arial" pitchFamily="34" charset="0"/>
              </a:rPr>
              <a:t>    RISC V (2018) Edition may also be referred to while discussing some topics).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Textbook</a:t>
            </a:r>
          </a:p>
          <a:p>
            <a:pPr algn="ctr"/>
            <a:endParaRPr lang="en-IN" dirty="0"/>
          </a:p>
        </p:txBody>
      </p:sp>
      <p:pic>
        <p:nvPicPr>
          <p:cNvPr id="9" name="Picture 8" descr="H&amp;P_bookcoverRIS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20491" y="3048000"/>
            <a:ext cx="1723949" cy="2133600"/>
          </a:xfrm>
          <a:prstGeom prst="rect">
            <a:avLst/>
          </a:prstGeom>
        </p:spPr>
      </p:pic>
      <p:pic>
        <p:nvPicPr>
          <p:cNvPr id="10" name="Picture 9" descr="H&amp;P_bookcover2n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72200" y="3000663"/>
            <a:ext cx="1752600" cy="22571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71800" y="1066800"/>
            <a:ext cx="5943600" cy="184665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D. A. Patterson and J. L. Hennessy </a:t>
            </a:r>
            <a:r>
              <a:rPr lang="en-US" sz="2400" i="1" dirty="0" smtClean="0"/>
              <a:t>Computer Organization and Design </a:t>
            </a:r>
          </a:p>
          <a:p>
            <a:r>
              <a:rPr lang="en-US" sz="2400" i="1" dirty="0"/>
              <a:t> </a:t>
            </a:r>
            <a:r>
              <a:rPr lang="en-US" sz="2400" i="1" dirty="0" smtClean="0"/>
              <a:t>- The Hardware Software Interface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Edition, Morgan Kaufmann, 2014</a:t>
            </a:r>
            <a:endParaRPr lang="en-IN" sz="2400" dirty="0" smtClean="0"/>
          </a:p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3124200" y="5257800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</a:rPr>
              <a:t>RISC-V Edition 2018</a:t>
            </a:r>
            <a:endParaRPr lang="en-IN" sz="2000" dirty="0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3600" y="5257800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</a:rPr>
              <a:t>Second Edition 1998</a:t>
            </a:r>
            <a:endParaRPr lang="en-IN" sz="2000" dirty="0">
              <a:solidFill>
                <a:schemeClr val="bg2"/>
              </a:solidFill>
            </a:endParaRPr>
          </a:p>
        </p:txBody>
      </p:sp>
      <p:pic>
        <p:nvPicPr>
          <p:cNvPr id="14" name="Picture 13" descr="P&amp;H_pic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4267200"/>
            <a:ext cx="2667000" cy="17747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2400" y="6019800"/>
            <a:ext cx="2667000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</a:rPr>
              <a:t>2017 ACM Turing Award</a:t>
            </a:r>
            <a:endParaRPr lang="en-IN" sz="2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2133600"/>
          </a:xfrm>
          <a:solidFill>
            <a:srgbClr val="FFFFCC"/>
          </a:solidFill>
        </p:spPr>
        <p:txBody>
          <a:bodyPr/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sz="3600" b="1" dirty="0" smtClean="0">
                <a:solidFill>
                  <a:schemeClr val="bg2"/>
                </a:solidFill>
                <a:effectLst/>
                <a:latin typeface="Calibri"/>
                <a:cs typeface="Times New Roman"/>
              </a:rPr>
              <a:t>Next Class</a:t>
            </a:r>
            <a:endParaRPr lang="en-IN" sz="3600" b="1" dirty="0">
              <a:solidFill>
                <a:schemeClr val="bg2"/>
              </a:solidFill>
              <a:effectLst/>
              <a:latin typeface="Calibri"/>
              <a:cs typeface="Times New Roman"/>
            </a:endParaRPr>
          </a:p>
        </p:txBody>
      </p:sp>
      <p:sp>
        <p:nvSpPr>
          <p:cNvPr id="299012" name="Text Box 1028"/>
          <p:cNvSpPr txBox="1">
            <a:spLocks noChangeArrowheads="1"/>
          </p:cNvSpPr>
          <p:nvPr/>
        </p:nvSpPr>
        <p:spPr bwMode="auto">
          <a:xfrm>
            <a:off x="4953000" y="3200400"/>
            <a:ext cx="4343400" cy="1141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80000"/>
              </a:lnSpc>
              <a:spcBef>
                <a:spcPct val="50000"/>
              </a:spcBef>
            </a:pPr>
            <a:endParaRPr lang="en-US" sz="2400" dirty="0">
              <a:solidFill>
                <a:srgbClr val="FFFF00"/>
              </a:solidFill>
              <a:latin typeface="Arial" pitchFamily="34" charset="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2000" i="1" dirty="0">
              <a:solidFill>
                <a:srgbClr val="FFFFFF"/>
              </a:solidFill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400" dirty="0">
              <a:solidFill>
                <a:srgbClr val="FFFFFF"/>
              </a:solidFill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500" dirty="0">
              <a:solidFill>
                <a:srgbClr val="000000"/>
              </a:solidFill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2000" i="1" dirty="0">
              <a:solidFill>
                <a:srgbClr val="FFFFFF"/>
              </a:solidFill>
            </a:endParaRPr>
          </a:p>
        </p:txBody>
      </p:sp>
      <p:sp>
        <p:nvSpPr>
          <p:cNvPr id="299013" name="Line 1029"/>
          <p:cNvSpPr>
            <a:spLocks noChangeShapeType="1"/>
          </p:cNvSpPr>
          <p:nvPr/>
        </p:nvSpPr>
        <p:spPr bwMode="auto">
          <a:xfrm>
            <a:off x="0" y="5638800"/>
            <a:ext cx="9144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IN">
              <a:solidFill>
                <a:srgbClr val="FFFF00"/>
              </a:solidFill>
            </a:endParaRPr>
          </a:p>
        </p:txBody>
      </p:sp>
      <p:sp>
        <p:nvSpPr>
          <p:cNvPr id="299015" name="Line 1031"/>
          <p:cNvSpPr>
            <a:spLocks noChangeShapeType="1"/>
          </p:cNvSpPr>
          <p:nvPr/>
        </p:nvSpPr>
        <p:spPr bwMode="auto">
          <a:xfrm>
            <a:off x="0" y="2133600"/>
            <a:ext cx="9144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IN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800" y="2362200"/>
            <a:ext cx="8077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800" dirty="0" smtClean="0">
                <a:solidFill>
                  <a:srgbClr val="000000"/>
                </a:solidFill>
              </a:rPr>
              <a:t> </a:t>
            </a:r>
            <a:endParaRPr lang="en-IN" sz="2800" dirty="0" smtClean="0"/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 Model for computation and Turing Machine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 von Neumann Architecture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 </a:t>
            </a:r>
            <a:r>
              <a:rPr lang="en-US" sz="2800" dirty="0" smtClean="0"/>
              <a:t>Basic Features of Instruction Set Architecture (ISA)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 CPU Performance Equation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 </a:t>
            </a:r>
            <a:r>
              <a:rPr lang="en-US" sz="2800" dirty="0" smtClean="0"/>
              <a:t>Amdahl’s Law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 </a:t>
            </a:r>
            <a:r>
              <a:rPr lang="en-US" sz="2800" dirty="0" smtClean="0"/>
              <a:t>RISC </a:t>
            </a:r>
            <a:r>
              <a:rPr lang="en-US" sz="2800" i="1" dirty="0" smtClean="0"/>
              <a:t>versus </a:t>
            </a:r>
            <a:r>
              <a:rPr lang="en-US" sz="2800" dirty="0" smtClean="0"/>
              <a:t>CISC</a:t>
            </a:r>
            <a:endParaRPr lang="en-I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solidFill>
                  <a:schemeClr val="bg2"/>
                </a:solidFill>
                <a:effectLst/>
              </a:rPr>
              <a:t>Further Reading</a:t>
            </a:r>
            <a:endParaRPr lang="en-IN" sz="3600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FFFFFF"/>
                </a:solidFill>
              </a:rPr>
              <a:t>ACMU 2008-09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31FEE4-F340-41E6-9620-B8D1BE2D883E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752600"/>
            <a:ext cx="8534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 err="1" smtClean="0">
                <a:solidFill>
                  <a:schemeClr val="bg2"/>
                </a:solidFill>
              </a:rPr>
              <a:t>Smruti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R. </a:t>
            </a:r>
            <a:r>
              <a:rPr lang="en-US" sz="2400" dirty="0" err="1">
                <a:solidFill>
                  <a:schemeClr val="bg2"/>
                </a:solidFill>
              </a:rPr>
              <a:t>Sarangi</a:t>
            </a:r>
            <a:r>
              <a:rPr lang="en-US" sz="2400" dirty="0">
                <a:solidFill>
                  <a:schemeClr val="bg2"/>
                </a:solidFill>
              </a:rPr>
              <a:t>, </a:t>
            </a:r>
            <a:r>
              <a:rPr lang="en-US" sz="2400" i="1" dirty="0">
                <a:solidFill>
                  <a:schemeClr val="bg2"/>
                </a:solidFill>
              </a:rPr>
              <a:t>Computer </a:t>
            </a:r>
            <a:r>
              <a:rPr lang="en-US" sz="2400" i="1" dirty="0" err="1">
                <a:solidFill>
                  <a:schemeClr val="bg2"/>
                </a:solidFill>
              </a:rPr>
              <a:t>Organisation</a:t>
            </a:r>
            <a:r>
              <a:rPr lang="en-US" sz="2400" i="1" dirty="0">
                <a:solidFill>
                  <a:schemeClr val="bg2"/>
                </a:solidFill>
              </a:rPr>
              <a:t> and Architecture</a:t>
            </a:r>
            <a:r>
              <a:rPr lang="en-US" sz="2400" dirty="0">
                <a:solidFill>
                  <a:schemeClr val="bg2"/>
                </a:solidFill>
              </a:rPr>
              <a:t>, </a:t>
            </a:r>
            <a:r>
              <a:rPr lang="en-US" sz="2400" dirty="0" smtClean="0">
                <a:solidFill>
                  <a:schemeClr val="bg2"/>
                </a:solidFill>
              </a:rPr>
              <a:t>  </a:t>
            </a:r>
          </a:p>
          <a:p>
            <a:pPr marL="457200" indent="-457200"/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sz="2400" dirty="0" smtClean="0">
                <a:solidFill>
                  <a:schemeClr val="bg2"/>
                </a:solidFill>
              </a:rPr>
              <a:t>     McGraw </a:t>
            </a:r>
            <a:r>
              <a:rPr lang="en-US" sz="2400" dirty="0">
                <a:solidFill>
                  <a:schemeClr val="bg2"/>
                </a:solidFill>
              </a:rPr>
              <a:t>Hill India, </a:t>
            </a:r>
            <a:r>
              <a:rPr lang="en-US" sz="2400" dirty="0" smtClean="0">
                <a:solidFill>
                  <a:schemeClr val="bg2"/>
                </a:solidFill>
              </a:rPr>
              <a:t>2014</a:t>
            </a:r>
            <a:endParaRPr lang="en-IN" sz="2400" dirty="0">
              <a:solidFill>
                <a:schemeClr val="bg2"/>
              </a:solidFill>
            </a:endParaRPr>
          </a:p>
          <a:p>
            <a:endParaRPr lang="en-IN" sz="2400" dirty="0" smtClean="0">
              <a:solidFill>
                <a:schemeClr val="bg2"/>
              </a:solidFill>
            </a:endParaRPr>
          </a:p>
          <a:p>
            <a:r>
              <a:rPr lang="en-IN" sz="2400" dirty="0" smtClean="0">
                <a:solidFill>
                  <a:schemeClr val="bg2"/>
                </a:solidFill>
              </a:rPr>
              <a:t>2</a:t>
            </a:r>
            <a:r>
              <a:rPr lang="en-IN" sz="2400" dirty="0">
                <a:solidFill>
                  <a:schemeClr val="bg2"/>
                </a:solidFill>
              </a:rPr>
              <a:t>. William Stallings, </a:t>
            </a:r>
            <a:r>
              <a:rPr lang="en-IN" sz="2400" i="1" dirty="0">
                <a:solidFill>
                  <a:schemeClr val="bg2"/>
                </a:solidFill>
              </a:rPr>
              <a:t>Computer Organization and Architecture: </a:t>
            </a:r>
            <a:endParaRPr lang="en-IN" sz="2400" i="1" dirty="0" smtClean="0">
              <a:solidFill>
                <a:schemeClr val="bg2"/>
              </a:solidFill>
            </a:endParaRPr>
          </a:p>
          <a:p>
            <a:r>
              <a:rPr lang="en-IN" sz="2400" i="1" dirty="0">
                <a:solidFill>
                  <a:schemeClr val="bg2"/>
                </a:solidFill>
              </a:rPr>
              <a:t> </a:t>
            </a:r>
            <a:r>
              <a:rPr lang="en-IN" sz="2400" i="1" dirty="0" smtClean="0">
                <a:solidFill>
                  <a:schemeClr val="bg2"/>
                </a:solidFill>
              </a:rPr>
              <a:t>    Designing </a:t>
            </a:r>
            <a:r>
              <a:rPr lang="en-IN" sz="2400" i="1" dirty="0">
                <a:solidFill>
                  <a:schemeClr val="bg2"/>
                </a:solidFill>
              </a:rPr>
              <a:t>for Performance</a:t>
            </a:r>
            <a:r>
              <a:rPr lang="en-IN" sz="2400" dirty="0">
                <a:solidFill>
                  <a:schemeClr val="bg2"/>
                </a:solidFill>
              </a:rPr>
              <a:t>, </a:t>
            </a:r>
            <a:r>
              <a:rPr lang="en-IN" sz="2400" dirty="0" smtClean="0">
                <a:solidFill>
                  <a:schemeClr val="bg2"/>
                </a:solidFill>
              </a:rPr>
              <a:t>Eight </a:t>
            </a:r>
            <a:r>
              <a:rPr lang="en-IN" sz="2400" dirty="0">
                <a:solidFill>
                  <a:schemeClr val="bg2"/>
                </a:solidFill>
              </a:rPr>
              <a:t>Edition, Prentice Hall, 2010.</a:t>
            </a:r>
          </a:p>
          <a:p>
            <a:endParaRPr lang="en-IN" sz="2400" dirty="0" smtClean="0">
              <a:solidFill>
                <a:schemeClr val="bg2"/>
              </a:solidFill>
            </a:endParaRPr>
          </a:p>
          <a:p>
            <a:r>
              <a:rPr lang="en-IN" sz="2400" dirty="0" smtClean="0">
                <a:solidFill>
                  <a:schemeClr val="bg2"/>
                </a:solidFill>
              </a:rPr>
              <a:t>3</a:t>
            </a:r>
            <a:r>
              <a:rPr lang="en-IN" sz="2400" dirty="0">
                <a:solidFill>
                  <a:schemeClr val="bg2"/>
                </a:solidFill>
              </a:rPr>
              <a:t>. John P. Hayes, </a:t>
            </a:r>
            <a:r>
              <a:rPr lang="en-IN" sz="2400" i="1" dirty="0">
                <a:solidFill>
                  <a:schemeClr val="bg2"/>
                </a:solidFill>
              </a:rPr>
              <a:t>Computer Architecture and Organization</a:t>
            </a:r>
            <a:r>
              <a:rPr lang="en-IN" sz="2400" dirty="0">
                <a:solidFill>
                  <a:schemeClr val="bg2"/>
                </a:solidFill>
              </a:rPr>
              <a:t>, </a:t>
            </a:r>
            <a:endParaRPr lang="en-IN" sz="2400" dirty="0" smtClean="0">
              <a:solidFill>
                <a:schemeClr val="bg2"/>
              </a:solidFill>
            </a:endParaRPr>
          </a:p>
          <a:p>
            <a:r>
              <a:rPr lang="en-IN" sz="2400" dirty="0">
                <a:solidFill>
                  <a:schemeClr val="bg2"/>
                </a:solidFill>
              </a:rPr>
              <a:t> </a:t>
            </a:r>
            <a:r>
              <a:rPr lang="en-IN" sz="2400" dirty="0" smtClean="0">
                <a:solidFill>
                  <a:schemeClr val="bg2"/>
                </a:solidFill>
              </a:rPr>
              <a:t>   3</a:t>
            </a:r>
            <a:r>
              <a:rPr lang="en-IN" sz="2400" baseline="30000" dirty="0" smtClean="0">
                <a:solidFill>
                  <a:schemeClr val="bg2"/>
                </a:solidFill>
              </a:rPr>
              <a:t>rd</a:t>
            </a:r>
            <a:r>
              <a:rPr lang="en-IN" sz="2400" dirty="0" smtClean="0">
                <a:solidFill>
                  <a:schemeClr val="bg2"/>
                </a:solidFill>
              </a:rPr>
              <a:t> </a:t>
            </a:r>
            <a:r>
              <a:rPr lang="en-IN" sz="2400" dirty="0">
                <a:solidFill>
                  <a:schemeClr val="bg2"/>
                </a:solidFill>
              </a:rPr>
              <a:t>Edition, Tata McGraw Hill, 2012.</a:t>
            </a:r>
          </a:p>
          <a:p>
            <a:endParaRPr lang="en-IN" sz="2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2"/>
                </a:solidFill>
                <a:effectLst/>
              </a:rPr>
              <a:t>Grading Policy</a:t>
            </a:r>
            <a:endParaRPr lang="en-IN" sz="3600" dirty="0">
              <a:solidFill>
                <a:schemeClr val="bg2"/>
              </a:solidFill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FFFFFF"/>
                </a:solidFill>
              </a:rPr>
              <a:t>ACMU 2008-09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31FEE4-F340-41E6-9620-B8D1BE2D883E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752600"/>
            <a:ext cx="8534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solidFill>
                <a:schemeClr val="bg2"/>
              </a:solidFill>
            </a:endParaRPr>
          </a:p>
          <a:p>
            <a:pPr lvl="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2"/>
                </a:solidFill>
              </a:rPr>
              <a:t>     Homework </a:t>
            </a:r>
            <a:r>
              <a:rPr lang="en-US" sz="2400" dirty="0">
                <a:solidFill>
                  <a:schemeClr val="bg2"/>
                </a:solidFill>
              </a:rPr>
              <a:t>and Quiz for </a:t>
            </a:r>
            <a:r>
              <a:rPr lang="en-US" sz="2400" dirty="0" smtClean="0">
                <a:solidFill>
                  <a:schemeClr val="bg2"/>
                </a:solidFill>
              </a:rPr>
              <a:t>practicing</a:t>
            </a:r>
          </a:p>
          <a:p>
            <a:pPr lvl="0"/>
            <a:endParaRPr lang="en-IN" sz="2400" dirty="0" smtClean="0">
              <a:solidFill>
                <a:schemeClr val="bg2"/>
              </a:solidFill>
            </a:endParaRPr>
          </a:p>
          <a:p>
            <a:pPr lvl="0">
              <a:buFont typeface="Arial" pitchFamily="34" charset="0"/>
              <a:buChar char="•"/>
            </a:pPr>
            <a:r>
              <a:rPr lang="en-IN" sz="2400" dirty="0">
                <a:solidFill>
                  <a:schemeClr val="bg2"/>
                </a:solidFill>
              </a:rPr>
              <a:t> </a:t>
            </a:r>
            <a:r>
              <a:rPr lang="en-IN" sz="2400" dirty="0" smtClean="0">
                <a:solidFill>
                  <a:schemeClr val="bg2"/>
                </a:solidFill>
              </a:rPr>
              <a:t>    </a:t>
            </a:r>
            <a:r>
              <a:rPr lang="en-US" sz="2400" dirty="0" smtClean="0">
                <a:solidFill>
                  <a:schemeClr val="bg2"/>
                </a:solidFill>
              </a:rPr>
              <a:t>In-Class </a:t>
            </a:r>
            <a:r>
              <a:rPr lang="en-US" sz="2400" dirty="0">
                <a:solidFill>
                  <a:schemeClr val="bg2"/>
                </a:solidFill>
              </a:rPr>
              <a:t>Quiz on Tutorial Days: 10% (=5 </a:t>
            </a:r>
            <a:r>
              <a:rPr lang="en-US" sz="2400" dirty="0">
                <a:solidFill>
                  <a:schemeClr val="bg2"/>
                </a:solidFill>
                <a:sym typeface="Symbol"/>
              </a:rPr>
              <a:t></a:t>
            </a:r>
            <a:r>
              <a:rPr lang="en-US" sz="2400" dirty="0">
                <a:solidFill>
                  <a:schemeClr val="bg2"/>
                </a:solidFill>
              </a:rPr>
              <a:t> 2)  </a:t>
            </a:r>
            <a:endParaRPr lang="en-US" sz="2400" dirty="0" smtClean="0">
              <a:solidFill>
                <a:schemeClr val="bg2"/>
              </a:solidFill>
            </a:endParaRPr>
          </a:p>
          <a:p>
            <a:pPr lvl="0"/>
            <a:endParaRPr lang="en-IN" sz="2400" dirty="0">
              <a:solidFill>
                <a:schemeClr val="bg2"/>
              </a:solidFill>
            </a:endParaRPr>
          </a:p>
          <a:p>
            <a:pPr lvl="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2"/>
                </a:solidFill>
              </a:rPr>
              <a:t>     Class-Test </a:t>
            </a:r>
            <a:r>
              <a:rPr lang="en-US" sz="2400" dirty="0">
                <a:solidFill>
                  <a:schemeClr val="bg2"/>
                </a:solidFill>
              </a:rPr>
              <a:t>1 and Class-Test 2: 10% (=2 </a:t>
            </a:r>
            <a:r>
              <a:rPr lang="en-US" sz="2400" dirty="0">
                <a:solidFill>
                  <a:schemeClr val="bg2"/>
                </a:solidFill>
                <a:sym typeface="Symbol"/>
              </a:rPr>
              <a:t></a:t>
            </a:r>
            <a:r>
              <a:rPr lang="en-US" sz="2400" dirty="0">
                <a:solidFill>
                  <a:schemeClr val="bg2"/>
                </a:solidFill>
              </a:rPr>
              <a:t> 5</a:t>
            </a:r>
            <a:r>
              <a:rPr lang="en-US" sz="2400" dirty="0" smtClean="0">
                <a:solidFill>
                  <a:schemeClr val="bg2"/>
                </a:solidFill>
              </a:rPr>
              <a:t>)</a:t>
            </a:r>
          </a:p>
          <a:p>
            <a:pPr lvl="0"/>
            <a:endParaRPr lang="en-IN" sz="2400" dirty="0">
              <a:solidFill>
                <a:schemeClr val="bg2"/>
              </a:solidFill>
            </a:endParaRPr>
          </a:p>
          <a:p>
            <a:pPr lvl="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2"/>
                </a:solidFill>
              </a:rPr>
              <a:t>     Mid-</a:t>
            </a:r>
            <a:r>
              <a:rPr lang="en-US" sz="2400" dirty="0" err="1" smtClean="0">
                <a:solidFill>
                  <a:schemeClr val="bg2"/>
                </a:solidFill>
              </a:rPr>
              <a:t>Sem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Exam (2 hour): 30%; 16-24 Sept. 2019 </a:t>
            </a:r>
            <a:endParaRPr lang="en-US" sz="2400" dirty="0" smtClean="0">
              <a:solidFill>
                <a:schemeClr val="bg2"/>
              </a:solidFill>
            </a:endParaRPr>
          </a:p>
          <a:p>
            <a:pPr lvl="0"/>
            <a:endParaRPr lang="en-IN" sz="2400" dirty="0">
              <a:solidFill>
                <a:schemeClr val="bg2"/>
              </a:solidFill>
            </a:endParaRPr>
          </a:p>
          <a:p>
            <a:pPr lvl="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2"/>
                </a:solidFill>
              </a:rPr>
              <a:t>     End-</a:t>
            </a:r>
            <a:r>
              <a:rPr lang="en-US" sz="2400" dirty="0" err="1" smtClean="0">
                <a:solidFill>
                  <a:schemeClr val="bg2"/>
                </a:solidFill>
              </a:rPr>
              <a:t>Sem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Exam (3 hour): 50%; 18-27 November 2019</a:t>
            </a:r>
            <a:endParaRPr lang="en-IN" sz="2400" dirty="0">
              <a:solidFill>
                <a:schemeClr val="bg2"/>
              </a:solidFill>
            </a:endParaRPr>
          </a:p>
          <a:p>
            <a:endParaRPr lang="en-IN" sz="2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2"/>
                </a:solidFill>
                <a:effectLst/>
              </a:rPr>
              <a:t>Goal is to understand ….</a:t>
            </a:r>
            <a:endParaRPr lang="en-IN" sz="3600" dirty="0">
              <a:solidFill>
                <a:schemeClr val="bg2"/>
              </a:solidFill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FFFFFF"/>
                </a:solidFill>
              </a:rPr>
              <a:t>ACMU 2008-09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31FEE4-F340-41E6-9620-B8D1BE2D883E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1752600"/>
            <a:ext cx="85344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endParaRPr lang="en-US" sz="2400" dirty="0" smtClean="0">
              <a:solidFill>
                <a:srgbClr val="000000"/>
              </a:solidFill>
            </a:endParaRPr>
          </a:p>
          <a:p>
            <a:pPr algn="just">
              <a:spcAft>
                <a:spcPts val="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  </a:t>
            </a:r>
            <a:r>
              <a:rPr lang="en-US" sz="2600" dirty="0" smtClean="0">
                <a:solidFill>
                  <a:srgbClr val="000000"/>
                </a:solidFill>
              </a:rPr>
              <a:t>What are </a:t>
            </a:r>
            <a:r>
              <a:rPr lang="en-US" sz="2600" dirty="0" smtClean="0">
                <a:solidFill>
                  <a:schemeClr val="bg2"/>
                </a:solidFill>
                <a:latin typeface="Times New Roman"/>
                <a:ea typeface="Times New Roman"/>
              </a:rPr>
              <a:t>the principles of computer design? </a:t>
            </a:r>
          </a:p>
          <a:p>
            <a:pPr algn="just">
              <a:spcAft>
                <a:spcPts val="0"/>
              </a:spcAft>
            </a:pPr>
            <a:endParaRPr lang="en-US" sz="1000" dirty="0" smtClean="0">
              <a:solidFill>
                <a:schemeClr val="bg2"/>
              </a:solidFill>
              <a:latin typeface="Times New Roman"/>
              <a:ea typeface="Times New Roman"/>
            </a:endParaRPr>
          </a:p>
          <a:p>
            <a:pPr algn="just">
              <a:spcAft>
                <a:spcPts val="0"/>
              </a:spcAft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bg2"/>
                </a:solidFill>
                <a:latin typeface="Times New Roman"/>
                <a:ea typeface="Times New Roman"/>
              </a:rPr>
              <a:t>  What is the hardware-software interface? </a:t>
            </a:r>
          </a:p>
          <a:p>
            <a:pPr algn="just">
              <a:spcAft>
                <a:spcPts val="0"/>
              </a:spcAft>
              <a:buFont typeface="Arial" pitchFamily="34" charset="0"/>
              <a:buChar char="•"/>
            </a:pPr>
            <a:endParaRPr lang="en-US" sz="1000" dirty="0" smtClean="0">
              <a:solidFill>
                <a:schemeClr val="bg2"/>
              </a:solidFill>
              <a:latin typeface="Times New Roman"/>
              <a:ea typeface="Times New Roman"/>
            </a:endParaRPr>
          </a:p>
          <a:p>
            <a:pPr algn="just">
              <a:spcAft>
                <a:spcPts val="0"/>
              </a:spcAft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bg2"/>
                </a:solidFill>
                <a:latin typeface="Times New Roman"/>
                <a:ea typeface="Times New Roman"/>
              </a:rPr>
              <a:t> What is computer organization and computer architecture?</a:t>
            </a:r>
          </a:p>
          <a:p>
            <a:pPr algn="just">
              <a:spcAft>
                <a:spcPts val="0"/>
              </a:spcAft>
              <a:buFont typeface="Arial" pitchFamily="34" charset="0"/>
              <a:buChar char="•"/>
            </a:pPr>
            <a:endParaRPr lang="en-US" sz="1000" dirty="0" smtClean="0">
              <a:solidFill>
                <a:schemeClr val="bg2"/>
              </a:solidFill>
              <a:latin typeface="Times New Roman"/>
              <a:ea typeface="Times New Roman"/>
            </a:endParaRPr>
          </a:p>
          <a:p>
            <a:pPr algn="just">
              <a:spcAft>
                <a:spcPts val="0"/>
              </a:spcAft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bg2"/>
                </a:solidFill>
                <a:latin typeface="Times New Roman"/>
                <a:ea typeface="Times New Roman"/>
              </a:rPr>
              <a:t>  How to design the instruction set of a machine? </a:t>
            </a:r>
          </a:p>
          <a:p>
            <a:pPr algn="just">
              <a:spcAft>
                <a:spcPts val="0"/>
              </a:spcAft>
              <a:buFont typeface="Arial" pitchFamily="34" charset="0"/>
              <a:buChar char="•"/>
            </a:pPr>
            <a:endParaRPr lang="en-US" sz="1000" dirty="0" smtClean="0">
              <a:solidFill>
                <a:schemeClr val="bg2"/>
              </a:solidFill>
              <a:latin typeface="Times New Roman"/>
              <a:ea typeface="Times New Roman"/>
            </a:endParaRPr>
          </a:p>
          <a:p>
            <a:pPr algn="just">
              <a:spcAft>
                <a:spcPts val="0"/>
              </a:spcAft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bg2"/>
                </a:solidFill>
                <a:latin typeface="Times New Roman"/>
                <a:ea typeface="Times New Roman"/>
              </a:rPr>
              <a:t>  How instructions are executed in a machine?</a:t>
            </a:r>
          </a:p>
          <a:p>
            <a:pPr algn="just">
              <a:spcAft>
                <a:spcPts val="0"/>
              </a:spcAft>
              <a:buFont typeface="Arial" pitchFamily="34" charset="0"/>
              <a:buChar char="•"/>
            </a:pPr>
            <a:endParaRPr lang="en-US" sz="1000" dirty="0" smtClean="0">
              <a:solidFill>
                <a:schemeClr val="bg2"/>
              </a:solidFill>
              <a:latin typeface="Times New Roman"/>
              <a:ea typeface="Times New Roman"/>
            </a:endParaRPr>
          </a:p>
          <a:p>
            <a:pPr algn="just">
              <a:spcAft>
                <a:spcPts val="0"/>
              </a:spcAft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bg2"/>
                </a:solidFill>
                <a:latin typeface="Times New Roman"/>
                <a:ea typeface="Times New Roman"/>
              </a:rPr>
              <a:t>  What are the techniques for performing fast computation?</a:t>
            </a:r>
          </a:p>
          <a:p>
            <a:pPr algn="just">
              <a:spcAft>
                <a:spcPts val="0"/>
              </a:spcAft>
              <a:buFont typeface="Arial" pitchFamily="34" charset="0"/>
              <a:buChar char="•"/>
            </a:pPr>
            <a:endParaRPr lang="en-US" sz="1000" dirty="0" smtClean="0">
              <a:solidFill>
                <a:schemeClr val="bg2"/>
              </a:solidFill>
              <a:latin typeface="Times New Roman"/>
              <a:ea typeface="Times New Roman"/>
            </a:endParaRPr>
          </a:p>
          <a:p>
            <a:pPr algn="just">
              <a:spcAft>
                <a:spcPts val="0"/>
              </a:spcAft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bg2"/>
                </a:solidFill>
                <a:latin typeface="Times New Roman"/>
                <a:ea typeface="Times New Roman"/>
              </a:rPr>
              <a:t>  How a complete processor is designed?</a:t>
            </a:r>
          </a:p>
          <a:p>
            <a:pPr algn="just">
              <a:spcAft>
                <a:spcPts val="0"/>
              </a:spcAft>
            </a:pPr>
            <a:endParaRPr lang="en-US" sz="2400" dirty="0" smtClean="0">
              <a:solidFill>
                <a:schemeClr val="bg2"/>
              </a:solidFill>
              <a:latin typeface="Times New Roman"/>
              <a:ea typeface="Times New Roman"/>
            </a:endParaRPr>
          </a:p>
          <a:p>
            <a:pPr>
              <a:buFont typeface="Arial" pitchFamily="34" charset="0"/>
              <a:buChar char="•"/>
            </a:pPr>
            <a:endParaRPr lang="en-IN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20000"/>
            <a:lumOff val="8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1562925563193-186042498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0" y="990600"/>
            <a:ext cx="3059430" cy="2131910"/>
          </a:xfrm>
          <a:prstGeom prst="rect">
            <a:avLst/>
          </a:prstGeom>
        </p:spPr>
      </p:pic>
      <p:pic>
        <p:nvPicPr>
          <p:cNvPr id="14" name="Picture 13" descr="phon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0400" y="914400"/>
            <a:ext cx="1447800" cy="2110740"/>
          </a:xfrm>
          <a:prstGeom prst="rect">
            <a:avLst/>
          </a:prstGeom>
        </p:spPr>
      </p:pic>
      <p:pic>
        <p:nvPicPr>
          <p:cNvPr id="11" name="Picture 10" descr="cloud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67200" y="3200400"/>
            <a:ext cx="4744994" cy="3657600"/>
          </a:xfrm>
          <a:prstGeom prst="rect">
            <a:avLst/>
          </a:prstGeom>
        </p:spPr>
      </p:pic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889000" y="76200"/>
            <a:ext cx="7416800" cy="936625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bg2"/>
                </a:solidFill>
                <a:effectLst/>
              </a:rPr>
              <a:t>What</a:t>
            </a:r>
            <a:r>
              <a:rPr lang="fr-FR" dirty="0">
                <a:solidFill>
                  <a:schemeClr val="bg2"/>
                </a:solidFill>
                <a:effectLst/>
              </a:rPr>
              <a:t> </a:t>
            </a:r>
            <a:r>
              <a:rPr lang="fr-FR" dirty="0" smtClean="0">
                <a:solidFill>
                  <a:schemeClr val="bg2"/>
                </a:solidFill>
                <a:effectLst/>
              </a:rPr>
              <a:t> </a:t>
            </a:r>
            <a:r>
              <a:rPr lang="fr-FR" dirty="0" err="1" smtClean="0">
                <a:solidFill>
                  <a:schemeClr val="bg2"/>
                </a:solidFill>
                <a:effectLst/>
              </a:rPr>
              <a:t>is</a:t>
            </a:r>
            <a:r>
              <a:rPr lang="fr-FR" dirty="0" smtClean="0">
                <a:solidFill>
                  <a:schemeClr val="bg2"/>
                </a:solidFill>
                <a:effectLst/>
              </a:rPr>
              <a:t> a Computer</a:t>
            </a:r>
            <a:r>
              <a:rPr lang="fr-FR" dirty="0">
                <a:solidFill>
                  <a:schemeClr val="bg2"/>
                </a:solidFill>
                <a:effectLst/>
              </a:rPr>
              <a:t> ?</a:t>
            </a:r>
          </a:p>
        </p:txBody>
      </p:sp>
      <p:sp>
        <p:nvSpPr>
          <p:cNvPr id="9" name="Slide Number Placeholder 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7ECFE0B-7F5F-4898-975F-840EFF1947DD}" type="slidenum">
              <a:rPr lang="en-US" sz="1000" smtClean="0">
                <a:latin typeface="Calibri" panose="020F0502020204030204" pitchFamily="34" charset="0"/>
              </a:rPr>
              <a:pPr>
                <a:defRPr/>
              </a:pPr>
              <a:t>9</a:t>
            </a:fld>
            <a:endParaRPr lang="en-US" sz="1000" dirty="0">
              <a:latin typeface="Calibri" panose="020F0502020204030204" pitchFamily="34" charset="0"/>
            </a:endParaRPr>
          </a:p>
        </p:txBody>
      </p:sp>
      <p:pic>
        <p:nvPicPr>
          <p:cNvPr id="12" name="Picture 11" descr="laptop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71800" y="914400"/>
            <a:ext cx="2362200" cy="2362200"/>
          </a:xfrm>
          <a:prstGeom prst="rect">
            <a:avLst/>
          </a:prstGeom>
        </p:spPr>
      </p:pic>
      <p:pic>
        <p:nvPicPr>
          <p:cNvPr id="16" name="Picture 6" descr="bmw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33600" y="3581400"/>
            <a:ext cx="1905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robot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8600" y="3810000"/>
            <a:ext cx="1714500" cy="2209800"/>
          </a:xfrm>
          <a:prstGeom prst="rect">
            <a:avLst/>
          </a:prstGeom>
        </p:spPr>
      </p:pic>
      <p:pic>
        <p:nvPicPr>
          <p:cNvPr id="18" name="Picture 17" descr="15629253972341984980873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5800" y="990600"/>
            <a:ext cx="1828800" cy="2278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aring">
  <a:themeElements>
    <a:clrScheme name="Soaring 1">
      <a:dk1>
        <a:srgbClr val="000000"/>
      </a:dk1>
      <a:lt1>
        <a:srgbClr val="FFFFFF"/>
      </a:lt1>
      <a:dk2>
        <a:srgbClr val="0000FF"/>
      </a:dk2>
      <a:lt2>
        <a:srgbClr val="FFCC66"/>
      </a:lt2>
      <a:accent1>
        <a:srgbClr val="00FFFF"/>
      </a:accent1>
      <a:accent2>
        <a:srgbClr val="3366FF"/>
      </a:accent2>
      <a:accent3>
        <a:srgbClr val="AAAAFF"/>
      </a:accent3>
      <a:accent4>
        <a:srgbClr val="DADADA"/>
      </a:accent4>
      <a:accent5>
        <a:srgbClr val="AAFFFF"/>
      </a:accent5>
      <a:accent6>
        <a:srgbClr val="2D5CE7"/>
      </a:accent6>
      <a:hlink>
        <a:srgbClr val="FF0033"/>
      </a:hlink>
      <a:folHlink>
        <a:srgbClr val="FFFF00"/>
      </a:folHlink>
    </a:clrScheme>
    <a:fontScheme name="Soaring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5_Soaring">
  <a:themeElements>
    <a:clrScheme name="Soaring 1">
      <a:dk1>
        <a:srgbClr val="000000"/>
      </a:dk1>
      <a:lt1>
        <a:srgbClr val="FFFFFF"/>
      </a:lt1>
      <a:dk2>
        <a:srgbClr val="0000FF"/>
      </a:dk2>
      <a:lt2>
        <a:srgbClr val="FFCC66"/>
      </a:lt2>
      <a:accent1>
        <a:srgbClr val="00FFFF"/>
      </a:accent1>
      <a:accent2>
        <a:srgbClr val="3366FF"/>
      </a:accent2>
      <a:accent3>
        <a:srgbClr val="AAAAFF"/>
      </a:accent3>
      <a:accent4>
        <a:srgbClr val="DADADA"/>
      </a:accent4>
      <a:accent5>
        <a:srgbClr val="AAFFFF"/>
      </a:accent5>
      <a:accent6>
        <a:srgbClr val="2D5CE7"/>
      </a:accent6>
      <a:hlink>
        <a:srgbClr val="FF0033"/>
      </a:hlink>
      <a:folHlink>
        <a:srgbClr val="FFFF00"/>
      </a:folHlink>
    </a:clrScheme>
    <a:fontScheme name="Soaring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3_Default Design">
  <a:themeElements>
    <a:clrScheme name="">
      <a:dk1>
        <a:srgbClr val="000000"/>
      </a:dk1>
      <a:lt1>
        <a:srgbClr val="FFFF00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00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–"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–"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6_Soaring">
  <a:themeElements>
    <a:clrScheme name="Soaring 1">
      <a:dk1>
        <a:srgbClr val="000000"/>
      </a:dk1>
      <a:lt1>
        <a:srgbClr val="FFFFFF"/>
      </a:lt1>
      <a:dk2>
        <a:srgbClr val="0000FF"/>
      </a:dk2>
      <a:lt2>
        <a:srgbClr val="FFCC66"/>
      </a:lt2>
      <a:accent1>
        <a:srgbClr val="00FFFF"/>
      </a:accent1>
      <a:accent2>
        <a:srgbClr val="3366FF"/>
      </a:accent2>
      <a:accent3>
        <a:srgbClr val="AAAAFF"/>
      </a:accent3>
      <a:accent4>
        <a:srgbClr val="DADADA"/>
      </a:accent4>
      <a:accent5>
        <a:srgbClr val="AAFFFF"/>
      </a:accent5>
      <a:accent6>
        <a:srgbClr val="2D5CE7"/>
      </a:accent6>
      <a:hlink>
        <a:srgbClr val="FF0033"/>
      </a:hlink>
      <a:folHlink>
        <a:srgbClr val="FFFF00"/>
      </a:folHlink>
    </a:clrScheme>
    <a:fontScheme name="Soaring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8_Soaring">
  <a:themeElements>
    <a:clrScheme name="Soaring 1">
      <a:dk1>
        <a:srgbClr val="000000"/>
      </a:dk1>
      <a:lt1>
        <a:srgbClr val="FFFFFF"/>
      </a:lt1>
      <a:dk2>
        <a:srgbClr val="0000FF"/>
      </a:dk2>
      <a:lt2>
        <a:srgbClr val="FFCC66"/>
      </a:lt2>
      <a:accent1>
        <a:srgbClr val="00FFFF"/>
      </a:accent1>
      <a:accent2>
        <a:srgbClr val="3366FF"/>
      </a:accent2>
      <a:accent3>
        <a:srgbClr val="AAAAFF"/>
      </a:accent3>
      <a:accent4>
        <a:srgbClr val="DADADA"/>
      </a:accent4>
      <a:accent5>
        <a:srgbClr val="AAFFFF"/>
      </a:accent5>
      <a:accent6>
        <a:srgbClr val="2D5CE7"/>
      </a:accent6>
      <a:hlink>
        <a:srgbClr val="FF0033"/>
      </a:hlink>
      <a:folHlink>
        <a:srgbClr val="FFFF00"/>
      </a:folHlink>
    </a:clrScheme>
    <a:fontScheme name="Soaring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_Soaring">
  <a:themeElements>
    <a:clrScheme name="Soaring 1">
      <a:dk1>
        <a:srgbClr val="000000"/>
      </a:dk1>
      <a:lt1>
        <a:srgbClr val="FFFFFF"/>
      </a:lt1>
      <a:dk2>
        <a:srgbClr val="0000FF"/>
      </a:dk2>
      <a:lt2>
        <a:srgbClr val="FFCC66"/>
      </a:lt2>
      <a:accent1>
        <a:srgbClr val="00FFFF"/>
      </a:accent1>
      <a:accent2>
        <a:srgbClr val="3366FF"/>
      </a:accent2>
      <a:accent3>
        <a:srgbClr val="AAAAFF"/>
      </a:accent3>
      <a:accent4>
        <a:srgbClr val="DADADA"/>
      </a:accent4>
      <a:accent5>
        <a:srgbClr val="AAFFFF"/>
      </a:accent5>
      <a:accent6>
        <a:srgbClr val="2D5CE7"/>
      </a:accent6>
      <a:hlink>
        <a:srgbClr val="FF0033"/>
      </a:hlink>
      <a:folHlink>
        <a:srgbClr val="FFFF00"/>
      </a:folHlink>
    </a:clrScheme>
    <a:fontScheme name="Soaring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Beam">
  <a:themeElements>
    <a:clrScheme name="Beam 2">
      <a:dk1>
        <a:srgbClr val="000080"/>
      </a:dk1>
      <a:lt1>
        <a:srgbClr val="FFFFFF"/>
      </a:lt1>
      <a:dk2>
        <a:srgbClr val="000099"/>
      </a:dk2>
      <a:lt2>
        <a:srgbClr val="FFFFFF"/>
      </a:lt2>
      <a:accent1>
        <a:srgbClr val="3366FF"/>
      </a:accent1>
      <a:accent2>
        <a:srgbClr val="7B46D0"/>
      </a:accent2>
      <a:accent3>
        <a:srgbClr val="AAAACA"/>
      </a:accent3>
      <a:accent4>
        <a:srgbClr val="DADADA"/>
      </a:accent4>
      <a:accent5>
        <a:srgbClr val="ADB8FF"/>
      </a:accent5>
      <a:accent6>
        <a:srgbClr val="6F3FBC"/>
      </a:accent6>
      <a:hlink>
        <a:srgbClr val="86D1EC"/>
      </a:hlink>
      <a:folHlink>
        <a:srgbClr val="45C984"/>
      </a:folHlink>
    </a:clrScheme>
    <a:fontScheme name="Beam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am 1">
        <a:dk1>
          <a:srgbClr val="1A006C"/>
        </a:dk1>
        <a:lt1>
          <a:srgbClr val="FFFFFF"/>
        </a:lt1>
        <a:dk2>
          <a:srgbClr val="000066"/>
        </a:dk2>
        <a:lt2>
          <a:srgbClr val="CCCCFF"/>
        </a:lt2>
        <a:accent1>
          <a:srgbClr val="0099CC"/>
        </a:accent1>
        <a:accent2>
          <a:srgbClr val="6600CC"/>
        </a:accent2>
        <a:accent3>
          <a:srgbClr val="AAAAB8"/>
        </a:accent3>
        <a:accent4>
          <a:srgbClr val="DADADA"/>
        </a:accent4>
        <a:accent5>
          <a:srgbClr val="AACAE2"/>
        </a:accent5>
        <a:accent6>
          <a:srgbClr val="5C00B9"/>
        </a:accent6>
        <a:hlink>
          <a:srgbClr val="9999FF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2">
        <a:dk1>
          <a:srgbClr val="000080"/>
        </a:dk1>
        <a:lt1>
          <a:srgbClr val="FFFFFF"/>
        </a:lt1>
        <a:dk2>
          <a:srgbClr val="000099"/>
        </a:dk2>
        <a:lt2>
          <a:srgbClr val="FFFFFF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ADADA"/>
        </a:accent4>
        <a:accent5>
          <a:srgbClr val="ADB8FF"/>
        </a:accent5>
        <a:accent6>
          <a:srgbClr val="6F3FBC"/>
        </a:accent6>
        <a:hlink>
          <a:srgbClr val="86D1EC"/>
        </a:hlink>
        <a:folHlink>
          <a:srgbClr val="45C98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3">
        <a:dk1>
          <a:srgbClr val="3F4873"/>
        </a:dk1>
        <a:lt1>
          <a:srgbClr val="FFFFFF"/>
        </a:lt1>
        <a:dk2>
          <a:srgbClr val="4F598D"/>
        </a:dk2>
        <a:lt2>
          <a:srgbClr val="CCECFF"/>
        </a:lt2>
        <a:accent1>
          <a:srgbClr val="0099CC"/>
        </a:accent1>
        <a:accent2>
          <a:srgbClr val="4C8470"/>
        </a:accent2>
        <a:accent3>
          <a:srgbClr val="B2B5C5"/>
        </a:accent3>
        <a:accent4>
          <a:srgbClr val="DADADA"/>
        </a:accent4>
        <a:accent5>
          <a:srgbClr val="AACAE2"/>
        </a:accent5>
        <a:accent6>
          <a:srgbClr val="447765"/>
        </a:accent6>
        <a:hlink>
          <a:srgbClr val="99CC00"/>
        </a:hlink>
        <a:folHlink>
          <a:srgbClr val="96A4C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4">
        <a:dk1>
          <a:srgbClr val="006E6B"/>
        </a:dk1>
        <a:lt1>
          <a:srgbClr val="FFFFFF"/>
        </a:lt1>
        <a:dk2>
          <a:srgbClr val="008080"/>
        </a:dk2>
        <a:lt2>
          <a:srgbClr val="E2EFCD"/>
        </a:lt2>
        <a:accent1>
          <a:srgbClr val="33CCCC"/>
        </a:accent1>
        <a:accent2>
          <a:srgbClr val="6352B8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5949A6"/>
        </a:accent6>
        <a:hlink>
          <a:srgbClr val="CCFF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5">
        <a:dk1>
          <a:srgbClr val="48562C"/>
        </a:dk1>
        <a:lt1>
          <a:srgbClr val="FFFFFF"/>
        </a:lt1>
        <a:dk2>
          <a:srgbClr val="546434"/>
        </a:dk2>
        <a:lt2>
          <a:srgbClr val="FFFFCC"/>
        </a:lt2>
        <a:accent1>
          <a:srgbClr val="7B8A6E"/>
        </a:accent1>
        <a:accent2>
          <a:srgbClr val="527C3A"/>
        </a:accent2>
        <a:accent3>
          <a:srgbClr val="B3B8AE"/>
        </a:accent3>
        <a:accent4>
          <a:srgbClr val="DADADA"/>
        </a:accent4>
        <a:accent5>
          <a:srgbClr val="BFC4BA"/>
        </a:accent5>
        <a:accent6>
          <a:srgbClr val="497034"/>
        </a:accent6>
        <a:hlink>
          <a:srgbClr val="55B55E"/>
        </a:hlink>
        <a:folHlink>
          <a:srgbClr val="85B3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6">
        <a:dk1>
          <a:srgbClr val="96B29E"/>
        </a:dk1>
        <a:lt1>
          <a:srgbClr val="FFFFFF"/>
        </a:lt1>
        <a:dk2>
          <a:srgbClr val="A5BDAC"/>
        </a:dk2>
        <a:lt2>
          <a:srgbClr val="FFFFCC"/>
        </a:lt2>
        <a:accent1>
          <a:srgbClr val="4E8880"/>
        </a:accent1>
        <a:accent2>
          <a:srgbClr val="2F71B9"/>
        </a:accent2>
        <a:accent3>
          <a:srgbClr val="CFDBD2"/>
        </a:accent3>
        <a:accent4>
          <a:srgbClr val="DADADA"/>
        </a:accent4>
        <a:accent5>
          <a:srgbClr val="B2C3C0"/>
        </a:accent5>
        <a:accent6>
          <a:srgbClr val="2A66A7"/>
        </a:accent6>
        <a:hlink>
          <a:srgbClr val="9DC0E7"/>
        </a:hlink>
        <a:folHlink>
          <a:srgbClr val="54CA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7">
        <a:dk1>
          <a:srgbClr val="D49C00"/>
        </a:dk1>
        <a:lt1>
          <a:srgbClr val="FFFFFF"/>
        </a:lt1>
        <a:dk2>
          <a:srgbClr val="CC9900"/>
        </a:dk2>
        <a:lt2>
          <a:srgbClr val="CEBD4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ADADA"/>
        </a:accent4>
        <a:accent5>
          <a:srgbClr val="E2B8AA"/>
        </a:accent5>
        <a:accent6>
          <a:srgbClr val="737300"/>
        </a:accent6>
        <a:hlink>
          <a:srgbClr val="FF99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8">
        <a:dk1>
          <a:srgbClr val="881700"/>
        </a:dk1>
        <a:lt1>
          <a:srgbClr val="FAF9E6"/>
        </a:lt1>
        <a:dk2>
          <a:srgbClr val="990000"/>
        </a:dk2>
        <a:lt2>
          <a:srgbClr val="EADC78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6D5C4"/>
        </a:accent4>
        <a:accent5>
          <a:srgbClr val="FFB8AA"/>
        </a:accent5>
        <a:accent6>
          <a:srgbClr val="A66249"/>
        </a:accent6>
        <a:hlink>
          <a:srgbClr val="D78D15"/>
        </a:hlink>
        <a:folHlink>
          <a:srgbClr val="C6B3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5CC98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2_Blends">
  <a:themeElements>
    <a:clrScheme name="2_Blends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2_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3_Blends">
  <a:themeElements>
    <a:clrScheme name="2_Blends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2_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4_Blends">
  <a:themeElements>
    <a:clrScheme name="2_Blends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2_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3_Soaring">
  <a:themeElements>
    <a:clrScheme name="Soaring 1">
      <a:dk1>
        <a:srgbClr val="000000"/>
      </a:dk1>
      <a:lt1>
        <a:srgbClr val="FFFFFF"/>
      </a:lt1>
      <a:dk2>
        <a:srgbClr val="0000FF"/>
      </a:dk2>
      <a:lt2>
        <a:srgbClr val="FFCC66"/>
      </a:lt2>
      <a:accent1>
        <a:srgbClr val="00FFFF"/>
      </a:accent1>
      <a:accent2>
        <a:srgbClr val="3366FF"/>
      </a:accent2>
      <a:accent3>
        <a:srgbClr val="AAAAFF"/>
      </a:accent3>
      <a:accent4>
        <a:srgbClr val="DADADA"/>
      </a:accent4>
      <a:accent5>
        <a:srgbClr val="AAFFFF"/>
      </a:accent5>
      <a:accent6>
        <a:srgbClr val="2D5CE7"/>
      </a:accent6>
      <a:hlink>
        <a:srgbClr val="FF0033"/>
      </a:hlink>
      <a:folHlink>
        <a:srgbClr val="FFFF00"/>
      </a:folHlink>
    </a:clrScheme>
    <a:fontScheme name="Soaring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42nd-bluefull">
  <a:themeElements>
    <a:clrScheme name="42nd-bluefull 1">
      <a:dk1>
        <a:srgbClr val="000000"/>
      </a:dk1>
      <a:lt1>
        <a:srgbClr val="FFFFFF"/>
      </a:lt1>
      <a:dk2>
        <a:srgbClr val="071958"/>
      </a:dk2>
      <a:lt2>
        <a:srgbClr val="FFFF00"/>
      </a:lt2>
      <a:accent1>
        <a:srgbClr val="33CCFF"/>
      </a:accent1>
      <a:accent2>
        <a:srgbClr val="00F800"/>
      </a:accent2>
      <a:accent3>
        <a:srgbClr val="AAABB4"/>
      </a:accent3>
      <a:accent4>
        <a:srgbClr val="DADADA"/>
      </a:accent4>
      <a:accent5>
        <a:srgbClr val="ADE2FF"/>
      </a:accent5>
      <a:accent6>
        <a:srgbClr val="00E100"/>
      </a:accent6>
      <a:hlink>
        <a:srgbClr val="FF66FF"/>
      </a:hlink>
      <a:folHlink>
        <a:srgbClr val="FF9933"/>
      </a:folHlink>
    </a:clrScheme>
    <a:fontScheme name="42nd-bluefull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nl-NL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nl-NL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42nd-bluefull 1">
        <a:dk1>
          <a:srgbClr val="000000"/>
        </a:dk1>
        <a:lt1>
          <a:srgbClr val="FFFFFF"/>
        </a:lt1>
        <a:dk2>
          <a:srgbClr val="071958"/>
        </a:dk2>
        <a:lt2>
          <a:srgbClr val="FFFF00"/>
        </a:lt2>
        <a:accent1>
          <a:srgbClr val="33CCFF"/>
        </a:accent1>
        <a:accent2>
          <a:srgbClr val="00F800"/>
        </a:accent2>
        <a:accent3>
          <a:srgbClr val="AAABB4"/>
        </a:accent3>
        <a:accent4>
          <a:srgbClr val="DADADA"/>
        </a:accent4>
        <a:accent5>
          <a:srgbClr val="ADE2FF"/>
        </a:accent5>
        <a:accent6>
          <a:srgbClr val="00E100"/>
        </a:accent6>
        <a:hlink>
          <a:srgbClr val="FF66FF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_Beam">
  <a:themeElements>
    <a:clrScheme name="Beam 2">
      <a:dk1>
        <a:srgbClr val="000080"/>
      </a:dk1>
      <a:lt1>
        <a:srgbClr val="FFFFFF"/>
      </a:lt1>
      <a:dk2>
        <a:srgbClr val="000099"/>
      </a:dk2>
      <a:lt2>
        <a:srgbClr val="FFFFFF"/>
      </a:lt2>
      <a:accent1>
        <a:srgbClr val="3366FF"/>
      </a:accent1>
      <a:accent2>
        <a:srgbClr val="7B46D0"/>
      </a:accent2>
      <a:accent3>
        <a:srgbClr val="AAAACA"/>
      </a:accent3>
      <a:accent4>
        <a:srgbClr val="DADADA"/>
      </a:accent4>
      <a:accent5>
        <a:srgbClr val="ADB8FF"/>
      </a:accent5>
      <a:accent6>
        <a:srgbClr val="6F3FBC"/>
      </a:accent6>
      <a:hlink>
        <a:srgbClr val="86D1EC"/>
      </a:hlink>
      <a:folHlink>
        <a:srgbClr val="45C984"/>
      </a:folHlink>
    </a:clrScheme>
    <a:fontScheme name="Beam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am 1">
        <a:dk1>
          <a:srgbClr val="1A006C"/>
        </a:dk1>
        <a:lt1>
          <a:srgbClr val="FFFFFF"/>
        </a:lt1>
        <a:dk2>
          <a:srgbClr val="000066"/>
        </a:dk2>
        <a:lt2>
          <a:srgbClr val="CCCCFF"/>
        </a:lt2>
        <a:accent1>
          <a:srgbClr val="0099CC"/>
        </a:accent1>
        <a:accent2>
          <a:srgbClr val="6600CC"/>
        </a:accent2>
        <a:accent3>
          <a:srgbClr val="AAAAB8"/>
        </a:accent3>
        <a:accent4>
          <a:srgbClr val="DADADA"/>
        </a:accent4>
        <a:accent5>
          <a:srgbClr val="AACAE2"/>
        </a:accent5>
        <a:accent6>
          <a:srgbClr val="5C00B9"/>
        </a:accent6>
        <a:hlink>
          <a:srgbClr val="9999FF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2">
        <a:dk1>
          <a:srgbClr val="000080"/>
        </a:dk1>
        <a:lt1>
          <a:srgbClr val="FFFFFF"/>
        </a:lt1>
        <a:dk2>
          <a:srgbClr val="000099"/>
        </a:dk2>
        <a:lt2>
          <a:srgbClr val="FFFFFF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ADADA"/>
        </a:accent4>
        <a:accent5>
          <a:srgbClr val="ADB8FF"/>
        </a:accent5>
        <a:accent6>
          <a:srgbClr val="6F3FBC"/>
        </a:accent6>
        <a:hlink>
          <a:srgbClr val="86D1EC"/>
        </a:hlink>
        <a:folHlink>
          <a:srgbClr val="45C98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3">
        <a:dk1>
          <a:srgbClr val="3F4873"/>
        </a:dk1>
        <a:lt1>
          <a:srgbClr val="FFFFFF"/>
        </a:lt1>
        <a:dk2>
          <a:srgbClr val="4F598D"/>
        </a:dk2>
        <a:lt2>
          <a:srgbClr val="CCECFF"/>
        </a:lt2>
        <a:accent1>
          <a:srgbClr val="0099CC"/>
        </a:accent1>
        <a:accent2>
          <a:srgbClr val="4C8470"/>
        </a:accent2>
        <a:accent3>
          <a:srgbClr val="B2B5C5"/>
        </a:accent3>
        <a:accent4>
          <a:srgbClr val="DADADA"/>
        </a:accent4>
        <a:accent5>
          <a:srgbClr val="AACAE2"/>
        </a:accent5>
        <a:accent6>
          <a:srgbClr val="447765"/>
        </a:accent6>
        <a:hlink>
          <a:srgbClr val="99CC00"/>
        </a:hlink>
        <a:folHlink>
          <a:srgbClr val="96A4C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4">
        <a:dk1>
          <a:srgbClr val="006E6B"/>
        </a:dk1>
        <a:lt1>
          <a:srgbClr val="FFFFFF"/>
        </a:lt1>
        <a:dk2>
          <a:srgbClr val="008080"/>
        </a:dk2>
        <a:lt2>
          <a:srgbClr val="E2EFCD"/>
        </a:lt2>
        <a:accent1>
          <a:srgbClr val="33CCCC"/>
        </a:accent1>
        <a:accent2>
          <a:srgbClr val="6352B8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5949A6"/>
        </a:accent6>
        <a:hlink>
          <a:srgbClr val="CCFF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5">
        <a:dk1>
          <a:srgbClr val="48562C"/>
        </a:dk1>
        <a:lt1>
          <a:srgbClr val="FFFFFF"/>
        </a:lt1>
        <a:dk2>
          <a:srgbClr val="546434"/>
        </a:dk2>
        <a:lt2>
          <a:srgbClr val="FFFFCC"/>
        </a:lt2>
        <a:accent1>
          <a:srgbClr val="7B8A6E"/>
        </a:accent1>
        <a:accent2>
          <a:srgbClr val="527C3A"/>
        </a:accent2>
        <a:accent3>
          <a:srgbClr val="B3B8AE"/>
        </a:accent3>
        <a:accent4>
          <a:srgbClr val="DADADA"/>
        </a:accent4>
        <a:accent5>
          <a:srgbClr val="BFC4BA"/>
        </a:accent5>
        <a:accent6>
          <a:srgbClr val="497034"/>
        </a:accent6>
        <a:hlink>
          <a:srgbClr val="55B55E"/>
        </a:hlink>
        <a:folHlink>
          <a:srgbClr val="85B3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6">
        <a:dk1>
          <a:srgbClr val="96B29E"/>
        </a:dk1>
        <a:lt1>
          <a:srgbClr val="FFFFFF"/>
        </a:lt1>
        <a:dk2>
          <a:srgbClr val="A5BDAC"/>
        </a:dk2>
        <a:lt2>
          <a:srgbClr val="FFFFCC"/>
        </a:lt2>
        <a:accent1>
          <a:srgbClr val="4E8880"/>
        </a:accent1>
        <a:accent2>
          <a:srgbClr val="2F71B9"/>
        </a:accent2>
        <a:accent3>
          <a:srgbClr val="CFDBD2"/>
        </a:accent3>
        <a:accent4>
          <a:srgbClr val="DADADA"/>
        </a:accent4>
        <a:accent5>
          <a:srgbClr val="B2C3C0"/>
        </a:accent5>
        <a:accent6>
          <a:srgbClr val="2A66A7"/>
        </a:accent6>
        <a:hlink>
          <a:srgbClr val="9DC0E7"/>
        </a:hlink>
        <a:folHlink>
          <a:srgbClr val="54CA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7">
        <a:dk1>
          <a:srgbClr val="D49C00"/>
        </a:dk1>
        <a:lt1>
          <a:srgbClr val="FFFFFF"/>
        </a:lt1>
        <a:dk2>
          <a:srgbClr val="CC9900"/>
        </a:dk2>
        <a:lt2>
          <a:srgbClr val="CEBD4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ADADA"/>
        </a:accent4>
        <a:accent5>
          <a:srgbClr val="E2B8AA"/>
        </a:accent5>
        <a:accent6>
          <a:srgbClr val="737300"/>
        </a:accent6>
        <a:hlink>
          <a:srgbClr val="FF99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8">
        <a:dk1>
          <a:srgbClr val="881700"/>
        </a:dk1>
        <a:lt1>
          <a:srgbClr val="FAF9E6"/>
        </a:lt1>
        <a:dk2>
          <a:srgbClr val="990000"/>
        </a:dk2>
        <a:lt2>
          <a:srgbClr val="EADC78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6D5C4"/>
        </a:accent4>
        <a:accent5>
          <a:srgbClr val="FFB8AA"/>
        </a:accent5>
        <a:accent6>
          <a:srgbClr val="A66249"/>
        </a:accent6>
        <a:hlink>
          <a:srgbClr val="D78D15"/>
        </a:hlink>
        <a:folHlink>
          <a:srgbClr val="C6B3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5CC98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5_Blends">
  <a:themeElements>
    <a:clrScheme name="2_Blends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2_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9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808080"/>
        </a:dk1>
        <a:lt1>
          <a:srgbClr val="FFFFFF"/>
        </a:lt1>
        <a:dk2>
          <a:srgbClr val="3333FF"/>
        </a:dk2>
        <a:lt2>
          <a:srgbClr val="FFFF00"/>
        </a:lt2>
        <a:accent1>
          <a:srgbClr val="00CC99"/>
        </a:accent1>
        <a:accent2>
          <a:srgbClr val="3333CC"/>
        </a:accent2>
        <a:accent3>
          <a:srgbClr val="ADADFF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42nd-bluefull">
  <a:themeElements>
    <a:clrScheme name="42nd-bluefull 1">
      <a:dk1>
        <a:srgbClr val="000000"/>
      </a:dk1>
      <a:lt1>
        <a:srgbClr val="FFFFFF"/>
      </a:lt1>
      <a:dk2>
        <a:srgbClr val="071958"/>
      </a:dk2>
      <a:lt2>
        <a:srgbClr val="FFFF00"/>
      </a:lt2>
      <a:accent1>
        <a:srgbClr val="33CCFF"/>
      </a:accent1>
      <a:accent2>
        <a:srgbClr val="00F800"/>
      </a:accent2>
      <a:accent3>
        <a:srgbClr val="AAABB4"/>
      </a:accent3>
      <a:accent4>
        <a:srgbClr val="DADADA"/>
      </a:accent4>
      <a:accent5>
        <a:srgbClr val="ADE2FF"/>
      </a:accent5>
      <a:accent6>
        <a:srgbClr val="00E100"/>
      </a:accent6>
      <a:hlink>
        <a:srgbClr val="FF66FF"/>
      </a:hlink>
      <a:folHlink>
        <a:srgbClr val="FF9933"/>
      </a:folHlink>
    </a:clrScheme>
    <a:fontScheme name="42nd-bluefull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nl-NL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nl-NL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42nd-bluefull 1">
        <a:dk1>
          <a:srgbClr val="000000"/>
        </a:dk1>
        <a:lt1>
          <a:srgbClr val="FFFFFF"/>
        </a:lt1>
        <a:dk2>
          <a:srgbClr val="071958"/>
        </a:dk2>
        <a:lt2>
          <a:srgbClr val="FFFF00"/>
        </a:lt2>
        <a:accent1>
          <a:srgbClr val="33CCFF"/>
        </a:accent1>
        <a:accent2>
          <a:srgbClr val="00F800"/>
        </a:accent2>
        <a:accent3>
          <a:srgbClr val="AAABB4"/>
        </a:accent3>
        <a:accent4>
          <a:srgbClr val="DADADA"/>
        </a:accent4>
        <a:accent5>
          <a:srgbClr val="ADE2FF"/>
        </a:accent5>
        <a:accent6>
          <a:srgbClr val="00E100"/>
        </a:accent6>
        <a:hlink>
          <a:srgbClr val="FF66FF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42nd-bluefull">
  <a:themeElements>
    <a:clrScheme name="42nd-bluefull 1">
      <a:dk1>
        <a:srgbClr val="000000"/>
      </a:dk1>
      <a:lt1>
        <a:srgbClr val="FFFFFF"/>
      </a:lt1>
      <a:dk2>
        <a:srgbClr val="071958"/>
      </a:dk2>
      <a:lt2>
        <a:srgbClr val="FFFF00"/>
      </a:lt2>
      <a:accent1>
        <a:srgbClr val="33CCFF"/>
      </a:accent1>
      <a:accent2>
        <a:srgbClr val="00F800"/>
      </a:accent2>
      <a:accent3>
        <a:srgbClr val="AAABB4"/>
      </a:accent3>
      <a:accent4>
        <a:srgbClr val="DADADA"/>
      </a:accent4>
      <a:accent5>
        <a:srgbClr val="ADE2FF"/>
      </a:accent5>
      <a:accent6>
        <a:srgbClr val="00E100"/>
      </a:accent6>
      <a:hlink>
        <a:srgbClr val="FF66FF"/>
      </a:hlink>
      <a:folHlink>
        <a:srgbClr val="FF9933"/>
      </a:folHlink>
    </a:clrScheme>
    <a:fontScheme name="42nd-bluefull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nl-NL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nl-NL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42nd-bluefull 1">
        <a:dk1>
          <a:srgbClr val="000000"/>
        </a:dk1>
        <a:lt1>
          <a:srgbClr val="FFFFFF"/>
        </a:lt1>
        <a:dk2>
          <a:srgbClr val="071958"/>
        </a:dk2>
        <a:lt2>
          <a:srgbClr val="FFFF00"/>
        </a:lt2>
        <a:accent1>
          <a:srgbClr val="33CCFF"/>
        </a:accent1>
        <a:accent2>
          <a:srgbClr val="00F800"/>
        </a:accent2>
        <a:accent3>
          <a:srgbClr val="AAABB4"/>
        </a:accent3>
        <a:accent4>
          <a:srgbClr val="DADADA"/>
        </a:accent4>
        <a:accent5>
          <a:srgbClr val="ADE2FF"/>
        </a:accent5>
        <a:accent6>
          <a:srgbClr val="00E100"/>
        </a:accent6>
        <a:hlink>
          <a:srgbClr val="FF66FF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Soaring">
  <a:themeElements>
    <a:clrScheme name="Soaring 1">
      <a:dk1>
        <a:srgbClr val="000000"/>
      </a:dk1>
      <a:lt1>
        <a:srgbClr val="FFFFFF"/>
      </a:lt1>
      <a:dk2>
        <a:srgbClr val="0000FF"/>
      </a:dk2>
      <a:lt2>
        <a:srgbClr val="FFCC66"/>
      </a:lt2>
      <a:accent1>
        <a:srgbClr val="00FFFF"/>
      </a:accent1>
      <a:accent2>
        <a:srgbClr val="3366FF"/>
      </a:accent2>
      <a:accent3>
        <a:srgbClr val="AAAAFF"/>
      </a:accent3>
      <a:accent4>
        <a:srgbClr val="DADADA"/>
      </a:accent4>
      <a:accent5>
        <a:srgbClr val="AAFFFF"/>
      </a:accent5>
      <a:accent6>
        <a:srgbClr val="2D5CE7"/>
      </a:accent6>
      <a:hlink>
        <a:srgbClr val="FF0033"/>
      </a:hlink>
      <a:folHlink>
        <a:srgbClr val="FFFF00"/>
      </a:folHlink>
    </a:clrScheme>
    <a:fontScheme name="Soaring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6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808080"/>
        </a:dk1>
        <a:lt1>
          <a:srgbClr val="FFFFFF"/>
        </a:lt1>
        <a:dk2>
          <a:srgbClr val="3333FF"/>
        </a:dk2>
        <a:lt2>
          <a:srgbClr val="FFFF00"/>
        </a:lt2>
        <a:accent1>
          <a:srgbClr val="00CC99"/>
        </a:accent1>
        <a:accent2>
          <a:srgbClr val="3333CC"/>
        </a:accent2>
        <a:accent3>
          <a:srgbClr val="ADADFF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9_Soaring">
  <a:themeElements>
    <a:clrScheme name="Soaring 1">
      <a:dk1>
        <a:srgbClr val="000000"/>
      </a:dk1>
      <a:lt1>
        <a:srgbClr val="FFFFFF"/>
      </a:lt1>
      <a:dk2>
        <a:srgbClr val="0000FF"/>
      </a:dk2>
      <a:lt2>
        <a:srgbClr val="FFCC66"/>
      </a:lt2>
      <a:accent1>
        <a:srgbClr val="00FFFF"/>
      </a:accent1>
      <a:accent2>
        <a:srgbClr val="3366FF"/>
      </a:accent2>
      <a:accent3>
        <a:srgbClr val="AAAAFF"/>
      </a:accent3>
      <a:accent4>
        <a:srgbClr val="DADADA"/>
      </a:accent4>
      <a:accent5>
        <a:srgbClr val="AAFFFF"/>
      </a:accent5>
      <a:accent6>
        <a:srgbClr val="2D5CE7"/>
      </a:accent6>
      <a:hlink>
        <a:srgbClr val="FF0033"/>
      </a:hlink>
      <a:folHlink>
        <a:srgbClr val="FFFF00"/>
      </a:folHlink>
    </a:clrScheme>
    <a:fontScheme name="Soaring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Soaring">
  <a:themeElements>
    <a:clrScheme name="Soaring 1">
      <a:dk1>
        <a:srgbClr val="000000"/>
      </a:dk1>
      <a:lt1>
        <a:srgbClr val="FFFFFF"/>
      </a:lt1>
      <a:dk2>
        <a:srgbClr val="0000FF"/>
      </a:dk2>
      <a:lt2>
        <a:srgbClr val="FFCC66"/>
      </a:lt2>
      <a:accent1>
        <a:srgbClr val="00FFFF"/>
      </a:accent1>
      <a:accent2>
        <a:srgbClr val="3366FF"/>
      </a:accent2>
      <a:accent3>
        <a:srgbClr val="AAAAFF"/>
      </a:accent3>
      <a:accent4>
        <a:srgbClr val="DADADA"/>
      </a:accent4>
      <a:accent5>
        <a:srgbClr val="AAFFFF"/>
      </a:accent5>
      <a:accent6>
        <a:srgbClr val="2D5CE7"/>
      </a:accent6>
      <a:hlink>
        <a:srgbClr val="FF0033"/>
      </a:hlink>
      <a:folHlink>
        <a:srgbClr val="FFFF00"/>
      </a:folHlink>
    </a:clrScheme>
    <a:fontScheme name="Soaring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00"/>
    </a:lt1>
    <a:dk2>
      <a:srgbClr val="3333CC"/>
    </a:dk2>
    <a:lt2>
      <a:srgbClr val="FFFF00"/>
    </a:lt2>
    <a:accent1>
      <a:srgbClr val="00CC99"/>
    </a:accent1>
    <a:accent2>
      <a:srgbClr val="3333CC"/>
    </a:accent2>
    <a:accent3>
      <a:srgbClr val="ADADE2"/>
    </a:accent3>
    <a:accent4>
      <a:srgbClr val="DADA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00"/>
    </a:lt1>
    <a:dk2>
      <a:srgbClr val="3333CC"/>
    </a:dk2>
    <a:lt2>
      <a:srgbClr val="FFFF00"/>
    </a:lt2>
    <a:accent1>
      <a:srgbClr val="00CC99"/>
    </a:accent1>
    <a:accent2>
      <a:srgbClr val="3333CC"/>
    </a:accent2>
    <a:accent3>
      <a:srgbClr val="ADADE2"/>
    </a:accent3>
    <a:accent4>
      <a:srgbClr val="DADA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00"/>
    </a:lt1>
    <a:dk2>
      <a:srgbClr val="3333CC"/>
    </a:dk2>
    <a:lt2>
      <a:srgbClr val="FFFF00"/>
    </a:lt2>
    <a:accent1>
      <a:srgbClr val="00CC99"/>
    </a:accent1>
    <a:accent2>
      <a:srgbClr val="3333CC"/>
    </a:accent2>
    <a:accent3>
      <a:srgbClr val="ADADE2"/>
    </a:accent3>
    <a:accent4>
      <a:srgbClr val="DADA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00"/>
    </a:lt1>
    <a:dk2>
      <a:srgbClr val="3333CC"/>
    </a:dk2>
    <a:lt2>
      <a:srgbClr val="FFFF00"/>
    </a:lt2>
    <a:accent1>
      <a:srgbClr val="00CC99"/>
    </a:accent1>
    <a:accent2>
      <a:srgbClr val="3333CC"/>
    </a:accent2>
    <a:accent3>
      <a:srgbClr val="ADADE2"/>
    </a:accent3>
    <a:accent4>
      <a:srgbClr val="DADA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FFFFFF"/>
    </a:dk1>
    <a:lt1>
      <a:srgbClr val="FFFFFF"/>
    </a:lt1>
    <a:dk2>
      <a:srgbClr val="FFFFFF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DADADA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.xml><?xml version="1.0" encoding="utf-8"?>
<a:themeOverride xmlns:a="http://schemas.openxmlformats.org/drawingml/2006/main">
  <a:clrScheme name="Default Design 8">
    <a:dk1>
      <a:srgbClr val="808080"/>
    </a:dk1>
    <a:lt1>
      <a:srgbClr val="FFFFFF"/>
    </a:lt1>
    <a:dk2>
      <a:srgbClr val="3333FF"/>
    </a:dk2>
    <a:lt2>
      <a:srgbClr val="FFFF00"/>
    </a:lt2>
    <a:accent1>
      <a:srgbClr val="00CC99"/>
    </a:accent1>
    <a:accent2>
      <a:srgbClr val="3333CC"/>
    </a:accent2>
    <a:accent3>
      <a:srgbClr val="ADADFF"/>
    </a:accent3>
    <a:accent4>
      <a:srgbClr val="DADADA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808080"/>
    </a:dk1>
    <a:lt1>
      <a:srgbClr val="FFFFFF"/>
    </a:lt1>
    <a:dk2>
      <a:srgbClr val="3333FF"/>
    </a:dk2>
    <a:lt2>
      <a:srgbClr val="FFFFFF"/>
    </a:lt2>
    <a:accent1>
      <a:srgbClr val="00CC99"/>
    </a:accent1>
    <a:accent2>
      <a:srgbClr val="3333CC"/>
    </a:accent2>
    <a:accent3>
      <a:srgbClr val="ADADFF"/>
    </a:accent3>
    <a:accent4>
      <a:srgbClr val="DADADA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278168</TotalTime>
  <Words>2192</Words>
  <Application>Microsoft Office PowerPoint</Application>
  <PresentationFormat>On-screen Show (4:3)</PresentationFormat>
  <Paragraphs>508</Paragraphs>
  <Slides>50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21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73" baseType="lpstr">
      <vt:lpstr>Soaring</vt:lpstr>
      <vt:lpstr>2_42nd-bluefull</vt:lpstr>
      <vt:lpstr>9_Default Design</vt:lpstr>
      <vt:lpstr>3_42nd-bluefull</vt:lpstr>
      <vt:lpstr>4_42nd-bluefull</vt:lpstr>
      <vt:lpstr>2_Soaring</vt:lpstr>
      <vt:lpstr>16_Default Design</vt:lpstr>
      <vt:lpstr>9_Soaring</vt:lpstr>
      <vt:lpstr>7_Soaring</vt:lpstr>
      <vt:lpstr>5_Soaring</vt:lpstr>
      <vt:lpstr>3_Default Design</vt:lpstr>
      <vt:lpstr>6_Soaring</vt:lpstr>
      <vt:lpstr>8_Soaring</vt:lpstr>
      <vt:lpstr>1_Soaring</vt:lpstr>
      <vt:lpstr>Beam</vt:lpstr>
      <vt:lpstr>2_Blends</vt:lpstr>
      <vt:lpstr>3_Blends</vt:lpstr>
      <vt:lpstr>4_Blends</vt:lpstr>
      <vt:lpstr>3_Soaring</vt:lpstr>
      <vt:lpstr>1_Beam</vt:lpstr>
      <vt:lpstr>5_Blends</vt:lpstr>
      <vt:lpstr>Image</vt:lpstr>
      <vt:lpstr>Bitmap Image</vt:lpstr>
      <vt:lpstr>CS 31007                         Autumn 2019                  COMPUTER ORGANIZATION AND ARCHITECTURE</vt:lpstr>
      <vt:lpstr>Today’s agenda</vt:lpstr>
      <vt:lpstr>CS 31007                         Autumn 2019                  COMPUTER ORGANIZATION AND ARCHITECTURE</vt:lpstr>
      <vt:lpstr>CS 31007                         Autumn 2019                  COMPUTER ORGANIZATION AND ARCHITECTURE</vt:lpstr>
      <vt:lpstr>Slide 5</vt:lpstr>
      <vt:lpstr>Further Reading</vt:lpstr>
      <vt:lpstr>Grading Policy</vt:lpstr>
      <vt:lpstr>Goal is to understand ….</vt:lpstr>
      <vt:lpstr>What  is a Computer ?</vt:lpstr>
      <vt:lpstr>Slide 10</vt:lpstr>
      <vt:lpstr>The Computer Revolution</vt:lpstr>
      <vt:lpstr>Classes of Computers</vt:lpstr>
      <vt:lpstr>Classes of Computers</vt:lpstr>
      <vt:lpstr>Slide 14</vt:lpstr>
      <vt:lpstr>Slide 15</vt:lpstr>
      <vt:lpstr>First Steps in Computing</vt:lpstr>
      <vt:lpstr>Slide 17</vt:lpstr>
      <vt:lpstr>Slide 18</vt:lpstr>
      <vt:lpstr>Slide 19</vt:lpstr>
      <vt:lpstr>Slide 20</vt:lpstr>
      <vt:lpstr>Slide 21</vt:lpstr>
      <vt:lpstr>The First Integrated Circuit</vt:lpstr>
      <vt:lpstr>Slide 23</vt:lpstr>
      <vt:lpstr>Slide 24</vt:lpstr>
      <vt:lpstr>Slide 25</vt:lpstr>
      <vt:lpstr>Modern Processors</vt:lpstr>
      <vt:lpstr>Slide 27</vt:lpstr>
      <vt:lpstr>Transistor Count in a Chip</vt:lpstr>
      <vt:lpstr>Example: Moore’s Law</vt:lpstr>
      <vt:lpstr>Computers of the Future …</vt:lpstr>
      <vt:lpstr>Slide 31</vt:lpstr>
      <vt:lpstr>Slide 32</vt:lpstr>
      <vt:lpstr>Slide 33</vt:lpstr>
      <vt:lpstr>Slide 34</vt:lpstr>
      <vt:lpstr>Computing System Hierarchy</vt:lpstr>
      <vt:lpstr>Hardware-Software Interface</vt:lpstr>
      <vt:lpstr>Hardware Hierarchy</vt:lpstr>
      <vt:lpstr>How a program is executed by a computer</vt:lpstr>
      <vt:lpstr>Below Your Program</vt:lpstr>
      <vt:lpstr>Levels of Program Code</vt:lpstr>
      <vt:lpstr>Program Execution</vt:lpstr>
      <vt:lpstr>System Hierarchy</vt:lpstr>
      <vt:lpstr>Slide 43</vt:lpstr>
      <vt:lpstr>Slide 44</vt:lpstr>
      <vt:lpstr>Computer Architecture</vt:lpstr>
      <vt:lpstr>Computer Organization</vt:lpstr>
      <vt:lpstr>Computer Design Approach</vt:lpstr>
      <vt:lpstr>Instruction Set Architecture (ISA) </vt:lpstr>
      <vt:lpstr>The Hardware of a Computer</vt:lpstr>
      <vt:lpstr>Next Class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BBB</dc:creator>
  <cp:lastModifiedBy>BBB</cp:lastModifiedBy>
  <cp:revision>971</cp:revision>
  <cp:lastPrinted>1601-01-01T00:00:00Z</cp:lastPrinted>
  <dcterms:created xsi:type="dcterms:W3CDTF">1601-01-01T00:00:00Z</dcterms:created>
  <dcterms:modified xsi:type="dcterms:W3CDTF">2019-07-13T06:31:55Z</dcterms:modified>
</cp:coreProperties>
</file>